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  <p:sldMasterId id="2147483768" r:id="rId5"/>
    <p:sldMasterId id="2147483780" r:id="rId6"/>
  </p:sldMasterIdLst>
  <p:notesMasterIdLst>
    <p:notesMasterId r:id="rId19"/>
  </p:notesMasterIdLst>
  <p:sldIdLst>
    <p:sldId id="256" r:id="rId7"/>
    <p:sldId id="267" r:id="rId8"/>
    <p:sldId id="257" r:id="rId9"/>
    <p:sldId id="258" r:id="rId10"/>
    <p:sldId id="259" r:id="rId11"/>
    <p:sldId id="261" r:id="rId12"/>
    <p:sldId id="268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0D7FA"/>
    <a:srgbClr val="0000FF"/>
    <a:srgbClr val="FF99FF"/>
    <a:srgbClr val="99FFCC"/>
    <a:srgbClr val="CCFFCC"/>
    <a:srgbClr val="7FD0F9"/>
    <a:srgbClr val="BCE7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87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FFD44B-EDF0-42C8-BA3D-82907595E6A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512548-F07B-43C4-88A9-D27816660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9641-4DC6-4638-A0CF-8208F81A8F9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0BF1-4F86-4079-90B9-F0E35801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2A24-98C6-4F20-8BEF-DB3700605488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C5DE4-E0F6-4D0F-9387-1E021E94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89DF-29F2-4D3F-9CA7-02D347E46E8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7142-262A-4A9A-9468-47CA885E5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0E58-EF48-4268-B703-2FD0FE9023E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F3F1-B8ED-46D8-8625-5ABB6EA58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2397-44DE-4B03-92C5-ACEB3C36C125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C75F-B4ED-4B38-9CF9-C917C2F71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B798-B2AF-4893-AE47-8ECF1B6FE29F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8AE4-25DE-4C33-AE5F-44C25517D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F499-D556-4C6A-B6DA-EA26DF7475E9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8586-5DAD-4C7B-964F-F35B4A5BD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025E-3092-47B4-B088-EF5CE4483A5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016A-FE5E-4354-8B9E-608E606BA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0305-5438-4403-B995-14818B0D42DE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689D-DDB9-4730-B7E8-B49F0D55B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5234-16F0-4061-A2F1-AB16FEF2595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4E99-DFEB-4F95-917D-0B0F07E5C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A107-DD30-4F6A-B7BB-94534495E8D9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6F5C-7331-4652-978E-5303BA0BA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1630-7953-4078-93A6-E3F54BA0D06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52B5-ECA6-4897-9E0B-304759586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A3FB-75E4-40D6-B022-1CA7C1CFB86A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DAEC-402F-472A-9FBE-D8C458CF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F13E-8781-472A-92A9-3903D50433BD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6F6E-C34C-46CC-827E-98B107A5C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0572-A0DF-4591-8EBC-54073B1DD38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40A5-25BA-4872-B263-9CFDDD7F5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3C0D-C4B4-438E-8A01-8263E5837D23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2E64-ABE5-40AC-8739-41E1B41A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C215-3EEC-4F42-B620-E76312E1276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AEE0-649B-458F-A397-A1864BEEC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2546-2404-4CA9-A988-2B0DF912A853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A974-5615-40D5-9A1B-2D2A0F1B4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3118-2BD6-4ADA-81BB-B13B1C88C4DF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D7FC-97D7-4D18-9F91-639337CDB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A3AF-AD99-4F0D-A9EE-6841A964DA29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208F-DCAB-4C66-B64F-A22EA7601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56DF-D4A8-4035-B760-A3E4C4F2BB13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D65A-E974-40C0-8307-461BF9F36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726B-962E-4F9E-938C-E37B0F388336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0F18-2F51-4C87-8E9B-743B52E90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B30B-B06E-4EEE-8301-BA6F6DC00D8D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9B52-6DD6-46F3-A744-5B01BDEF2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D0E9-D1A9-4D50-9962-656FF82B785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03B8-9142-44DD-B0AE-28C99B2D6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673C-5499-4ACC-B977-3D45FEA0EFDF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F2A4-4A8E-4235-9361-4AE399DFB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53C8-1AED-4B85-A4D7-ED019106543C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9F22-B8BF-4163-97A6-1172B453E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1CF7-96FE-4FEE-AB66-AF2FA3EFACE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EF3A-55C6-4A92-B63D-F960DE01D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CBB4-6209-42EA-92A2-246FC377362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E62E-6D56-4363-950D-C8766D0ED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2A01-30AC-4D72-B83E-15DA07A9C1EE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5668-E10C-4A9C-8B46-E83332954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6FD0-B191-44F7-9770-2E5FD209F2A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5C65-FA95-4216-9470-B47FEE8BC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7740-4756-4E3E-AA40-D35CFDAB13AF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FB2B-F993-4939-A4B1-66E7BFC84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46FD-075A-4D1B-817A-23EA667B97F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91FA-DA4A-46DB-B233-CB6935485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C5B0-1AA0-4753-975E-40BB9FD4512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4205-D4C3-4BC3-A7FF-2B80045B3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0BCF-5073-4EA2-8CFC-E18F6927EF2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59D8-D990-4DD8-940A-48752045B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685E-C2FF-449D-B56E-64B76A5408F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DA64-2C58-44D1-985E-208278217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D527-A39E-4269-853F-3961C47BEAC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D967-945B-46B7-B1D9-14B6D1DB9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34C6-141F-4924-85EE-C25BC16B63C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763E-80F8-4C1A-987F-292DF4532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1E29-5A97-4DEC-A12A-28BF81197E9F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BC2F-B45D-4114-A521-BBA871A6D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D584-66AF-49D8-B226-78F53B44E216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1D5C-7DBD-4732-8CE9-381A680A6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59EF-349E-4B61-A6FA-13CF34D3EFDC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A9AD-E53C-4223-B5B2-6D60D588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0745-EF45-4D4D-A2C3-6B6A1A3353DE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B065-B82B-42FD-AB9E-F76DF58C7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0AE8-8843-4E3A-A9D1-B85558EFA6F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1992-3DA9-4D2C-9BDE-42FEEF632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ADE-1FD0-4276-A8BE-A008A117C72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185-EC94-42B7-B323-F2A3D12D6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E087-F20D-4FA3-8230-6471E520872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9473-41BD-49FA-8321-0A90F1F4A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CC5C-3BBF-4BAF-9D15-0BCDFB234B4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5025-C580-4AC2-9840-042B0DEC2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CA6A-7065-4D9F-B687-0E96CAE34284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1B53-BEDD-467B-873D-067832E13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3D9C-2494-4625-8811-84ECABB7C26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C714-9420-4DB6-8F29-F335DB8A6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8F03-66A9-4701-BE70-6CD9B6DD6C3C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43AC-05CE-439A-AB11-85ADDC59C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982A-0FE3-4146-8519-BCFFB8570499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1846-204C-4721-B186-5B0290A9C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CEEB-D8CC-4B23-B1BD-30F15787FB9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FA4B-0333-443E-B352-7F1F0A25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626B-31D0-4192-A2CE-4C122A2A332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CBDB-CFFB-47DF-97F9-1F043EEE9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0EB1-52F7-429C-9533-DBE00C5570DE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DFFA-56E9-4765-B5F1-9480233CE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2468-600F-4E40-91D8-BD5A6BF2B926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F0DE-3899-4E2E-830C-531DD1603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5928-819A-40EC-ABFF-093BCD515133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3566-6297-4BFA-8614-A8563B7D9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F472-BA95-4027-9873-728CE25FADAE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7342-99F0-4EBA-980B-47EBA1B93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0B0A-96FD-41F4-BE5B-84418D4430E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E401-688E-4792-B601-E9D8D779E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6032-6593-4906-A2D6-09DFA668365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B9DF-0D68-4E23-A276-302EE72E8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8DE1-8CF7-401A-A41C-CB3FC8C42F43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40B1-5E9B-43A5-AEBD-EE1BA6B3B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F64A-3E7C-46CC-89E5-66053AFF21F8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58EE-8F72-49F6-A771-56F02E7FF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6442-38DC-46BE-8A7E-490B9B7A046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1FCB-DE8E-432B-9971-DE04D1E54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A2BB-AD9E-472D-8D1B-BF512E5B5C2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AF54-AA42-4B86-9E2E-AFC1705B6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943B-167D-4D37-A345-D331AE5ED039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205F-6789-459E-9720-10F09F736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6948-79E8-48B9-ACD5-CEB0ADEF05B8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6F24-8065-4738-BAF8-6E4C4900E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8F7C-28F0-4FE8-8D73-B4A1627560E8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5567-D201-4B4A-9C46-13F69798C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21CB-6865-47A8-AAEC-84146417F17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135C-66D3-47EC-9034-1DD176D54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6CBE-D622-42F5-9D4D-767DE837B9F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713E-C101-4D85-93FD-7AF614E2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67CF6-041B-4676-B8E0-E5048264F185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714A0-E62E-4C0A-8CAD-EEAA814B0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AE168B-4A3B-4F50-89F8-AA6CC06A8615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36FD4-F240-47E3-93C1-93186705C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14" r:id="rId2"/>
    <p:sldLayoutId id="2147483848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49" r:id="rId9"/>
    <p:sldLayoutId id="2147483808" r:id="rId10"/>
    <p:sldLayoutId id="2147483807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7CF25-DBF2-4C2F-8B80-B1BA6B4BBB4E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8A07E1-1366-4D6A-A1F4-846803F4F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22" r:id="rId2"/>
    <p:sldLayoutId id="2147483851" r:id="rId3"/>
    <p:sldLayoutId id="2147483821" r:id="rId4"/>
    <p:sldLayoutId id="2147483820" r:id="rId5"/>
    <p:sldLayoutId id="2147483819" r:id="rId6"/>
    <p:sldLayoutId id="2147483818" r:id="rId7"/>
    <p:sldLayoutId id="2147483817" r:id="rId8"/>
    <p:sldLayoutId id="2147483852" r:id="rId9"/>
    <p:sldLayoutId id="2147483816" r:id="rId10"/>
    <p:sldLayoutId id="2147483815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79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E7E11-D98E-4DE4-BB24-D0D2F1AB4E6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1ADD22-D19D-4875-8680-7AE80064E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30" r:id="rId2"/>
    <p:sldLayoutId id="2147483854" r:id="rId3"/>
    <p:sldLayoutId id="2147483829" r:id="rId4"/>
    <p:sldLayoutId id="2147483828" r:id="rId5"/>
    <p:sldLayoutId id="2147483827" r:id="rId6"/>
    <p:sldLayoutId id="2147483826" r:id="rId7"/>
    <p:sldLayoutId id="2147483825" r:id="rId8"/>
    <p:sldLayoutId id="2147483855" r:id="rId9"/>
    <p:sldLayoutId id="2147483824" r:id="rId10"/>
    <p:sldLayoutId id="2147483823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01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B3C66A-AF05-4D37-868C-05F64D25189F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DCFB8-E1B4-42B9-84D5-AC5A848F6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38" r:id="rId2"/>
    <p:sldLayoutId id="2147483857" r:id="rId3"/>
    <p:sldLayoutId id="2147483837" r:id="rId4"/>
    <p:sldLayoutId id="2147483836" r:id="rId5"/>
    <p:sldLayoutId id="2147483835" r:id="rId6"/>
    <p:sldLayoutId id="2147483834" r:id="rId7"/>
    <p:sldLayoutId id="2147483833" r:id="rId8"/>
    <p:sldLayoutId id="2147483858" r:id="rId9"/>
    <p:sldLayoutId id="2147483832" r:id="rId10"/>
    <p:sldLayoutId id="214748383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24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04008D-A256-4183-9929-8AF0EDA993F7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9EDB80-16A4-4981-B9B8-B1FEA188A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6" r:id="rId2"/>
    <p:sldLayoutId id="2147483860" r:id="rId3"/>
    <p:sldLayoutId id="2147483845" r:id="rId4"/>
    <p:sldLayoutId id="2147483844" r:id="rId5"/>
    <p:sldLayoutId id="2147483843" r:id="rId6"/>
    <p:sldLayoutId id="2147483842" r:id="rId7"/>
    <p:sldLayoutId id="2147483841" r:id="rId8"/>
    <p:sldLayoutId id="2147483861" r:id="rId9"/>
    <p:sldLayoutId id="2147483840" r:id="rId10"/>
    <p:sldLayoutId id="214748383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6188" y="5516563"/>
            <a:ext cx="247650" cy="1222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/>
          </a:p>
        </p:txBody>
      </p:sp>
      <p:sp>
        <p:nvSpPr>
          <p:cNvPr id="75779" name="Прямоугольник 5"/>
          <p:cNvSpPr>
            <a:spLocks noChangeArrowheads="1"/>
          </p:cNvSpPr>
          <p:nvPr/>
        </p:nvSpPr>
        <p:spPr bwMode="auto">
          <a:xfrm>
            <a:off x="2286000" y="213677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80" name="Прямоугольник 6"/>
          <p:cNvSpPr>
            <a:spLocks noChangeArrowheads="1"/>
          </p:cNvSpPr>
          <p:nvPr/>
        </p:nvSpPr>
        <p:spPr bwMode="auto">
          <a:xfrm>
            <a:off x="2286000" y="213677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81" name="Прямоугольник 10"/>
          <p:cNvSpPr>
            <a:spLocks noChangeArrowheads="1"/>
          </p:cNvSpPr>
          <p:nvPr/>
        </p:nvSpPr>
        <p:spPr bwMode="auto">
          <a:xfrm>
            <a:off x="5940425" y="6488113"/>
            <a:ext cx="236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84861" y="620688"/>
            <a:ext cx="348604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rgbClr val="5ECCF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5ECCF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Игра-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8089" y="1268760"/>
            <a:ext cx="46085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rgbClr val="5ECCF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5ECCF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путешествие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050" y="1812925"/>
            <a:ext cx="2952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+mj-lt"/>
                <a:cs typeface="+mn-cs"/>
              </a:rPr>
              <a:t>На тему:                                   «Моя малая родина-Камышла»</a:t>
            </a:r>
            <a:endParaRPr lang="ru-RU" sz="2000" b="1" i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050" y="2708275"/>
            <a:ext cx="17462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66237" y="3741608"/>
            <a:ext cx="2952328" cy="16312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90D7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Автор: воспитатель </a:t>
            </a:r>
            <a:br>
              <a:rPr lang="ru-RU" sz="20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90D7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</a:br>
            <a:r>
              <a:rPr lang="ru-RU" sz="20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90D7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 СП </a:t>
            </a:r>
            <a:r>
              <a:rPr lang="ru-RU" sz="20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90D7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д</a:t>
            </a:r>
            <a:r>
              <a:rPr lang="en-US" sz="20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90D7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/</a:t>
            </a:r>
            <a:r>
              <a:rPr lang="ru-RU" sz="20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90D7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с «Березка</a:t>
            </a:r>
            <a:r>
              <a:rPr lang="ru-RU" sz="20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90D7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» ГБОУ СОШ с. Камышла    </a:t>
            </a:r>
            <a:br>
              <a:rPr lang="ru-RU" sz="20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90D7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</a:br>
            <a:r>
              <a:rPr lang="ru-RU" sz="20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90D7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Шайхутдинова Рамиля Агтасовна</a:t>
            </a:r>
            <a:endParaRPr lang="ru-RU" sz="20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90D7F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535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92500" y="249237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0000"/>
                </a:solidFill>
                <a:latin typeface="Trebuchet MS" pitchFamily="34" charset="0"/>
              </a:rPr>
              <a:t>Правильно! </a:t>
            </a:r>
          </a:p>
          <a:p>
            <a:pPr algn="ctr"/>
            <a:r>
              <a:rPr lang="ru-RU" b="1" i="1">
                <a:solidFill>
                  <a:srgbClr val="FF0000"/>
                </a:solidFill>
                <a:latin typeface="Trebuchet MS" pitchFamily="34" charset="0"/>
              </a:rPr>
              <a:t>Молодцы!</a:t>
            </a:r>
          </a:p>
        </p:txBody>
      </p:sp>
      <p:pic>
        <p:nvPicPr>
          <p:cNvPr id="22534" name="Picture 6" descr="http://im3-tub-ru.yandex.net/i?id=477110907-12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3756025"/>
            <a:ext cx="214153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im8-tub-ru.yandex.net/i?id=311417439-04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219200"/>
            <a:ext cx="22574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im8-tub-ru.yandex.net/i?id=122688888-09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3" y="1246188"/>
            <a:ext cx="21415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Box 8"/>
          <p:cNvSpPr txBox="1">
            <a:spLocks noChangeArrowheads="1"/>
          </p:cNvSpPr>
          <p:nvPr/>
        </p:nvSpPr>
        <p:spPr bwMode="auto">
          <a:xfrm>
            <a:off x="684213" y="115888"/>
            <a:ext cx="69119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Trebuchet MS" pitchFamily="34" charset="0"/>
              </a:rPr>
              <a:t>Восьмая остановка «Герб родного села»</a:t>
            </a:r>
          </a:p>
          <a:p>
            <a:pPr algn="ctr"/>
            <a:r>
              <a:rPr lang="ru-RU" sz="1600" b="1" i="1">
                <a:solidFill>
                  <a:srgbClr val="FF0000"/>
                </a:solidFill>
                <a:latin typeface="Trebuchet MS" pitchFamily="34" charset="0"/>
              </a:rPr>
              <a:t>Дидактическая игра «Найди герб Камышлы»</a:t>
            </a:r>
          </a:p>
          <a:p>
            <a:pPr algn="ctr"/>
            <a:r>
              <a:rPr lang="ru-RU" sz="1600" b="1" i="1">
                <a:solidFill>
                  <a:srgbClr val="0000CC"/>
                </a:solidFill>
                <a:latin typeface="Trebuchet MS" pitchFamily="34" charset="0"/>
              </a:rPr>
              <a:t>       Цель: закрепить знания детей о символике родного села</a:t>
            </a:r>
          </a:p>
        </p:txBody>
      </p:sp>
      <p:pic>
        <p:nvPicPr>
          <p:cNvPr id="17" name="Picture 2" descr="http://im6-tub-ru.yandex.net/i?id=329597819-20-72"/>
          <p:cNvPicPr>
            <a:picLocks noChangeAspect="1" noChangeArrowheads="1"/>
          </p:cNvPicPr>
          <p:nvPr/>
        </p:nvPicPr>
        <p:blipFill>
          <a:blip r:embed="rId6"/>
          <a:srcRect l="20969" r="20563" b="3703"/>
          <a:stretch>
            <a:fillRect/>
          </a:stretch>
        </p:blipFill>
        <p:spPr bwMode="auto">
          <a:xfrm>
            <a:off x="6397625" y="3860800"/>
            <a:ext cx="21351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9575" y="1573213"/>
            <a:ext cx="3028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76E-6 L 0.00261 0.461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1588"/>
            <a:ext cx="9140826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Прямоугольник 15"/>
          <p:cNvSpPr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581025" y="3357563"/>
            <a:ext cx="1944688" cy="15113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1744663" y="4938713"/>
            <a:ext cx="2111375" cy="175895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5734050" y="4938713"/>
            <a:ext cx="1862138" cy="1851025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3570" name="Picture 18" descr="Анимашки Транспор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25" y="4938713"/>
            <a:ext cx="206216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Анимашки Транспор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5118100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Облако 28"/>
          <p:cNvSpPr/>
          <p:nvPr/>
        </p:nvSpPr>
        <p:spPr>
          <a:xfrm>
            <a:off x="1368425" y="1741488"/>
            <a:ext cx="2663825" cy="15113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5919788" y="1484313"/>
            <a:ext cx="2003425" cy="165735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68" name="Picture 16" descr="Анимашки Транспорт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" y="3521075"/>
            <a:ext cx="1809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Анимашки Транспорт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8225" y="1263650"/>
            <a:ext cx="16049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Анимашки Транспорт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2011363"/>
            <a:ext cx="20875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Облако 30"/>
          <p:cNvSpPr/>
          <p:nvPr/>
        </p:nvSpPr>
        <p:spPr>
          <a:xfrm>
            <a:off x="6681788" y="3014663"/>
            <a:ext cx="2338387" cy="1871662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92950" y="3357563"/>
            <a:ext cx="1538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rebuchet MS" pitchFamily="34" charset="0"/>
              </a:rPr>
              <a:t>Молодец!</a:t>
            </a:r>
          </a:p>
        </p:txBody>
      </p:sp>
      <p:sp>
        <p:nvSpPr>
          <p:cNvPr id="86031" name="Прямоугольник 32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6032" name="TextBox 6"/>
          <p:cNvSpPr txBox="1">
            <a:spLocks noChangeArrowheads="1"/>
          </p:cNvSpPr>
          <p:nvPr/>
        </p:nvSpPr>
        <p:spPr bwMode="auto">
          <a:xfrm>
            <a:off x="1042988" y="115888"/>
            <a:ext cx="70580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Trebuchet MS" pitchFamily="34" charset="0"/>
              </a:rPr>
              <a:t>Девятая остановка: «Транспорт нашего села» </a:t>
            </a:r>
          </a:p>
          <a:p>
            <a:pPr algn="ctr"/>
            <a:r>
              <a:rPr lang="ru-RU" sz="1600" b="1" i="1">
                <a:solidFill>
                  <a:srgbClr val="FF0000"/>
                </a:solidFill>
                <a:latin typeface="Trebuchet MS" pitchFamily="34" charset="0"/>
              </a:rPr>
              <a:t>Дидактическая игра: «Назови лишнее транспортное средство»</a:t>
            </a:r>
          </a:p>
          <a:p>
            <a:pPr algn="ctr"/>
            <a:r>
              <a:rPr lang="ru-RU" sz="1600" b="1" i="1">
                <a:solidFill>
                  <a:srgbClr val="0000CC"/>
                </a:solidFill>
                <a:latin typeface="Trebuchet MS" pitchFamily="34" charset="0"/>
              </a:rPr>
              <a:t>Цель: закрепить знания детей о транспорте родного села</a:t>
            </a:r>
          </a:p>
        </p:txBody>
      </p:sp>
      <p:pic>
        <p:nvPicPr>
          <p:cNvPr id="36" name="Picture 8" descr="Анимашки Транспорт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413125"/>
            <a:ext cx="18192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48555E-6 L -1.15608 0.1132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00" y="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"/>
            <a:ext cx="9324528" cy="2780927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700" i="1" dirty="0">
                <a:solidFill>
                  <a:srgbClr val="C00000"/>
                </a:solidFill>
                <a:latin typeface="Arial Narrow" pitchFamily="34" charset="0"/>
              </a:rPr>
              <a:t>Вот и подошло к концу наше путешествие по родному </a:t>
            </a:r>
            <a:r>
              <a:rPr lang="ru-RU" sz="2700" i="1" dirty="0" smtClean="0">
                <a:solidFill>
                  <a:srgbClr val="C00000"/>
                </a:solidFill>
                <a:latin typeface="Arial Narrow" pitchFamily="34" charset="0"/>
              </a:rPr>
              <a:t>селу!</a:t>
            </a:r>
            <a:br>
              <a:rPr lang="ru-RU" sz="2700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700" i="1" dirty="0">
                <a:solidFill>
                  <a:srgbClr val="C00000"/>
                </a:solidFill>
                <a:latin typeface="Arial Narrow" pitchFamily="34" charset="0"/>
              </a:rPr>
              <a:t>Я надеюсь, что когда  вы вырастете, то приложите много усилий </a:t>
            </a:r>
            <a:r>
              <a:rPr lang="ru-RU" sz="2700" i="1" dirty="0" smtClean="0">
                <a:solidFill>
                  <a:srgbClr val="C00000"/>
                </a:solidFill>
                <a:latin typeface="Arial Narrow" pitchFamily="34" charset="0"/>
              </a:rPr>
              <a:t> в </a:t>
            </a:r>
            <a:r>
              <a:rPr lang="ru-RU" sz="2700" i="1" dirty="0">
                <a:solidFill>
                  <a:srgbClr val="C00000"/>
                </a:solidFill>
                <a:latin typeface="Arial Narrow" pitchFamily="34" charset="0"/>
              </a:rPr>
              <a:t>процветание нашего </a:t>
            </a:r>
            <a:r>
              <a:rPr lang="ru-RU" sz="2700" i="1" dirty="0" smtClean="0">
                <a:solidFill>
                  <a:srgbClr val="C00000"/>
                </a:solidFill>
                <a:latin typeface="Arial Narrow" pitchFamily="34" charset="0"/>
              </a:rPr>
              <a:t>родного  села Камышла!</a:t>
            </a:r>
            <a:r>
              <a:rPr lang="ru-RU" sz="1800" i="1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Arial Narrow" pitchFamily="34" charset="0"/>
              </a:rPr>
            </a:br>
            <a:endParaRPr lang="ru-RU" sz="20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704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  <a:latin typeface="Trebuchet MS" pitchFamily="34" charset="0"/>
            </a:endParaRPr>
          </a:p>
          <a:p>
            <a:endParaRPr lang="ru-RU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87044" name="Picture 2" descr="Анимашки Дет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191125"/>
            <a:ext cx="10763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6" descr="Анимашки Де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561013"/>
            <a:ext cx="11287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6803" name="Прямоугольник 4"/>
          <p:cNvSpPr>
            <a:spLocks noChangeArrowheads="1"/>
          </p:cNvSpPr>
          <p:nvPr/>
        </p:nvSpPr>
        <p:spPr bwMode="auto">
          <a:xfrm>
            <a:off x="1258888" y="260350"/>
            <a:ext cx="64817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CC"/>
                </a:solidFill>
                <a:latin typeface="Arial Narrow" pitchFamily="34" charset="0"/>
              </a:rPr>
              <a:t>Сегодня мы с вами поиграем в игру-путешествие по родному краю. И Чтобы нам не было скучно, мы будем отгадывать загадки и рассказывать  о том, что видим вокруг.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2374" y="2001901"/>
            <a:ext cx="7896825" cy="4180509"/>
          </a:xfrm>
          <a:prstGeom prst="rect">
            <a:avLst/>
          </a:prstGeom>
          <a:effectLst>
            <a:glow rad="355600">
              <a:schemeClr val="accent1">
                <a:alpha val="13000"/>
              </a:schemeClr>
            </a:glow>
            <a:softEdge rad="2667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Анимашки Дет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4724400"/>
            <a:ext cx="1914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Анимашки Дет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1063" y="5341938"/>
            <a:ext cx="1714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3700" y="1296988"/>
            <a:ext cx="3252788" cy="1123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Туда хожу я каждый день.</a:t>
            </a:r>
            <a:b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Так нужно, даже если лень.</a:t>
            </a:r>
            <a:b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Туда </a:t>
            </a: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ходить я очень рад,</a:t>
            </a:r>
            <a:b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Там мой </a:t>
            </a: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любимый…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9250" y="2101850"/>
            <a:ext cx="2246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sz="1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0" name="TextBox 2"/>
          <p:cNvSpPr txBox="1">
            <a:spLocks noChangeArrowheads="1"/>
          </p:cNvSpPr>
          <p:nvPr/>
        </p:nvSpPr>
        <p:spPr bwMode="auto">
          <a:xfrm>
            <a:off x="1331913" y="188913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Calibri" pitchFamily="34" charset="0"/>
              </a:rPr>
              <a:t>Первая остановка «Мой любимый детский сад»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55976" y="1268760"/>
            <a:ext cx="4579577" cy="5040560"/>
          </a:xfrm>
          <a:prstGeom prst="rect">
            <a:avLst/>
          </a:prstGeom>
          <a:effectLst>
            <a:softEdge rad="2032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838" y="188913"/>
            <a:ext cx="6724650" cy="792162"/>
          </a:xfrm>
        </p:spPr>
        <p:txBody>
          <a:bodyPr rtlCol="0"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Вторая остановка «Полянка возле детского сада»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b="1" i="1" dirty="0">
                <a:solidFill>
                  <a:srgbClr val="C00000"/>
                </a:solidFill>
                <a:latin typeface="Arial Narrow" pitchFamily="34" charset="0"/>
              </a:rPr>
              <a:t>Наблюдение за лекарственными травами родного края.</a:t>
            </a:r>
            <a:r>
              <a:rPr lang="ru-RU" sz="2000" b="1" i="1" dirty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</a:br>
            <a:endParaRPr lang="ru-RU" sz="20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600" y="739775"/>
            <a:ext cx="4176713" cy="144145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  <a:t>Золотой и молодой </a:t>
            </a: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  <a:t>За неделю стал седой,</a:t>
            </a:r>
            <a:b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  <a:t>А денечка через два </a:t>
            </a:r>
            <a:b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  <a:t>Облысела голова,</a:t>
            </a:r>
            <a:b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  <a:t>Спряч</a:t>
            </a: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</a:rPr>
              <a:t>у-ка </a:t>
            </a:r>
            <a: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  <a:t>в карманчик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</a:rPr>
              <a:t>Б</a:t>
            </a:r>
            <a: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  <a:t>ывший ….</a:t>
            </a: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im5-tub.yandex.net/i?id=105665552-05-72&amp;n=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349500"/>
            <a:ext cx="2954337" cy="222091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32313" y="3213100"/>
            <a:ext cx="3935412" cy="954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На травинке солнца глаз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Светит каждому из нас.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Но совсем не горячи</a:t>
            </a:r>
            <a:b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</a:b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Солнца </a:t>
            </a: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б</a:t>
            </a: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елые лучи. </a:t>
            </a:r>
            <a:endParaRPr lang="ru-RU" sz="1400" b="1" dirty="0">
              <a:solidFill>
                <a:prstClr val="black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4797425"/>
            <a:ext cx="3529012" cy="1662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Спроси телёнка и барашка – </a:t>
            </a:r>
            <a:b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</a:b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Цветка вкусней на свете нет. </a:t>
            </a:r>
            <a:b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</a:b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Ведь не случайно </a:t>
            </a:r>
            <a:b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</a:b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Красной кашкой </a:t>
            </a:r>
            <a:b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</a:br>
            <a:r>
              <a:rPr lang="ru-RU" sz="1400" b="1" i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Его зовут за вкус и цвет.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Arial Black" pitchFamily="34" charset="0"/>
                <a:cs typeface="+mn-cs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Arial Black" pitchFamily="34" charset="0"/>
                <a:cs typeface="+mn-cs"/>
              </a:rPr>
            </a:br>
            <a:endParaRPr lang="ru-RU" sz="1600" b="1" dirty="0">
              <a:solidFill>
                <a:srgbClr val="7030A0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10" name="Picture 6" descr="http://im8-tub.yandex.net/i?id=329970396-71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292600"/>
            <a:ext cx="2854325" cy="213201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Картинка 4 из 1091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268413"/>
            <a:ext cx="2432050" cy="1824037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Анимашки Бабочки, разные бабочки, разные анимашки | Smayli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1412875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Анимашки Бабочки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2276475"/>
            <a:ext cx="7556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Анимашки Бабочки, разные бабочки, разные анимашки | Smayli.r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4365625"/>
            <a:ext cx="1000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4688" y="18097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Одуванчик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6550" y="587692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Клевер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86588" y="3797300"/>
            <a:ext cx="163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Ромашка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9" grpId="0" animBg="1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9375"/>
            <a:ext cx="7772400" cy="1038225"/>
          </a:xfrm>
        </p:spPr>
        <p:txBody>
          <a:bodyPr rtlCol="0"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33CC"/>
                </a:solidFill>
                <a:latin typeface="Arial Narrow" pitchFamily="34" charset="0"/>
              </a:rPr>
              <a:t>      </a:t>
            </a:r>
            <a:r>
              <a:rPr lang="ru-RU" sz="2400" b="1" dirty="0">
                <a:solidFill>
                  <a:srgbClr val="7030A0"/>
                </a:solidFill>
              </a:rPr>
              <a:t>Третья остановка</a:t>
            </a:r>
            <a:r>
              <a:rPr lang="ru-RU" sz="1800" b="1" dirty="0" smtClean="0">
                <a:solidFill>
                  <a:srgbClr val="3333CC"/>
                </a:solidFill>
                <a:latin typeface="Arial Narrow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</a:rPr>
              <a:t>« Лес родного края»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1800" b="1" i="1" dirty="0">
                <a:solidFill>
                  <a:srgbClr val="C00000"/>
                </a:solidFill>
                <a:latin typeface="Arial Narrow" pitchFamily="34" charset="0"/>
              </a:rPr>
              <a:t>Дидактическая игра «Угадай, что за дерево»</a:t>
            </a:r>
            <a:br>
              <a:rPr lang="ru-RU" sz="1800" b="1" i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800" b="1" i="1" dirty="0">
                <a:solidFill>
                  <a:srgbClr val="3333CC"/>
                </a:solidFill>
                <a:latin typeface="Arial Narrow" pitchFamily="34" charset="0"/>
              </a:rPr>
              <a:t>Цель: </a:t>
            </a:r>
            <a:r>
              <a:rPr lang="ru-RU" sz="1800" b="1" i="1" dirty="0" smtClean="0">
                <a:solidFill>
                  <a:srgbClr val="3333CC"/>
                </a:solidFill>
                <a:latin typeface="Arial Narrow" pitchFamily="34" charset="0"/>
              </a:rPr>
              <a:t>закрепить </a:t>
            </a:r>
            <a:r>
              <a:rPr lang="ru-RU" sz="1800" b="1" i="1" dirty="0">
                <a:solidFill>
                  <a:srgbClr val="3333CC"/>
                </a:solidFill>
                <a:latin typeface="Arial Narrow" pitchFamily="34" charset="0"/>
              </a:rPr>
              <a:t>представления детей о деревьях, растущих в родном краю.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9763" y="3887788"/>
            <a:ext cx="2154237" cy="2062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i="1" dirty="0" smtClean="0">
                <a:solidFill>
                  <a:srgbClr val="003300"/>
                </a:solidFill>
              </a:rPr>
              <a:t>Каждый год на нем с охотой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i="1" dirty="0" smtClean="0">
                <a:solidFill>
                  <a:srgbClr val="003300"/>
                </a:solidFill>
              </a:rPr>
              <a:t>Вырастают вертолеты.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i="1" dirty="0" smtClean="0">
                <a:solidFill>
                  <a:srgbClr val="003300"/>
                </a:solidFill>
              </a:rPr>
              <a:t>Жаль, что каждый вертолет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i="1" dirty="0" smtClean="0">
                <a:solidFill>
                  <a:srgbClr val="003300"/>
                </a:solidFill>
              </a:rPr>
              <a:t>На всего один полет.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501775"/>
            <a:ext cx="19081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solidFill>
                  <a:srgbClr val="003300"/>
                </a:solidFill>
                <a:latin typeface="Calibri" pitchFamily="34" charset="0"/>
              </a:rPr>
              <a:t>	                                                                                                         </a:t>
            </a:r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Бела, а не снег,                                                            Тонкий стан,</a:t>
            </a:r>
          </a:p>
          <a:p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Белый сарафан.</a:t>
            </a:r>
          </a:p>
          <a:p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Кудрява, а без волос</a:t>
            </a:r>
            <a:r>
              <a:rPr lang="ru-RU" sz="1200" b="1" i="1">
                <a:solidFill>
                  <a:srgbClr val="003300"/>
                </a:solidFill>
                <a:latin typeface="Calibri" pitchFamily="34" charset="0"/>
              </a:rPr>
              <a:t>.</a:t>
            </a:r>
          </a:p>
          <a:p>
            <a:endParaRPr lang="ru-RU" sz="8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Загадки о деревьях. Береза"/>
          <p:cNvPicPr>
            <a:picLocks noChangeAspect="1" noChangeArrowheads="1"/>
          </p:cNvPicPr>
          <p:nvPr/>
        </p:nvPicPr>
        <p:blipFill>
          <a:blip r:embed="rId3"/>
          <a:srcRect b="15132"/>
          <a:stretch>
            <a:fillRect/>
          </a:stretch>
        </p:blipFill>
        <p:spPr bwMode="auto">
          <a:xfrm>
            <a:off x="2106613" y="1241425"/>
            <a:ext cx="2393950" cy="22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927850" y="1749425"/>
            <a:ext cx="2197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Я прихожу с подарками, </a:t>
            </a:r>
          </a:p>
          <a:p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Блещу огнями яркими, </a:t>
            </a:r>
          </a:p>
          <a:p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Нарядная, забавная, </a:t>
            </a:r>
          </a:p>
          <a:p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На Новый год я главная!</a:t>
            </a:r>
            <a:r>
              <a:rPr lang="ru-RU" sz="1400" b="1">
                <a:solidFill>
                  <a:srgbClr val="0033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8" name="Picture 6" descr="http://im6-tub.yandex.net/i?id=360610099-35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463" y="1220788"/>
            <a:ext cx="2214562" cy="228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3500" y="3887788"/>
            <a:ext cx="18716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Ягоды не сладость,</a:t>
            </a:r>
            <a:br>
              <a:rPr lang="ru-RU" sz="1400" b="1" i="1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Зато глазу радость</a:t>
            </a:r>
            <a:br>
              <a:rPr lang="ru-RU" sz="1400" b="1" i="1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И садам украшенье,</a:t>
            </a:r>
            <a:br>
              <a:rPr lang="ru-RU" sz="1400" b="1" i="1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1400" b="1" i="1">
                <a:solidFill>
                  <a:srgbClr val="003300"/>
                </a:solidFill>
                <a:latin typeface="Calibri" pitchFamily="34" charset="0"/>
              </a:rPr>
              <a:t>А друзьям угощенье</a:t>
            </a:r>
            <a:r>
              <a:rPr lang="ru-RU" sz="1400" b="1">
                <a:solidFill>
                  <a:srgbClr val="003300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10" name="Picture 2" descr="http://im2-tub.yandex.net/i?id=76573578-66-72&amp;n=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759200"/>
            <a:ext cx="2376488" cy="22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im5-tub.yandex.net/i?id=127719010-09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9463" y="3759200"/>
            <a:ext cx="2214562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Анимашки Птиц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2563" y="5949950"/>
            <a:ext cx="3651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Анимашки Птиц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0263" y="2852738"/>
            <a:ext cx="3651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Анимашки Птиц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6663" y="3509963"/>
            <a:ext cx="3651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Анимашки Птицы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50" y="12700"/>
            <a:ext cx="1285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7" name="TextBox 13"/>
          <p:cNvSpPr txBox="1">
            <a:spLocks noChangeArrowheads="1"/>
          </p:cNvSpPr>
          <p:nvPr/>
        </p:nvSpPr>
        <p:spPr bwMode="auto">
          <a:xfrm>
            <a:off x="7092950" y="6308725"/>
            <a:ext cx="150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9" y="0"/>
            <a:ext cx="9138411" cy="687499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2238"/>
            <a:ext cx="7358063" cy="998537"/>
          </a:xfrm>
        </p:spPr>
        <p:txBody>
          <a:bodyPr rtlCol="0"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Arial Narrow" pitchFamily="34" charset="0"/>
              </a:rPr>
              <a:t>               Четвертая остановка 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«Здания Камышлы»</a:t>
            </a:r>
            <a:b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Arial Narrow" pitchFamily="34" charset="0"/>
              </a:rPr>
              <a:t>Дидактическая играй  «Угадай, что за здание?»</a:t>
            </a:r>
            <a:br>
              <a:rPr lang="ru-RU" sz="2000" b="1" i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00" b="1" i="1" dirty="0">
                <a:solidFill>
                  <a:srgbClr val="0000CC"/>
                </a:solidFill>
                <a:latin typeface="Arial Narrow" pitchFamily="34" charset="0"/>
              </a:rPr>
              <a:t>Цель: закреплять знания детей об учреждениях </a:t>
            </a:r>
            <a:r>
              <a:rPr lang="ru-RU" sz="2000" b="1" i="1" dirty="0" smtClean="0">
                <a:solidFill>
                  <a:srgbClr val="0000CC"/>
                </a:solidFill>
                <a:latin typeface="Arial Narrow" pitchFamily="34" charset="0"/>
              </a:rPr>
              <a:t>села </a:t>
            </a:r>
            <a:r>
              <a:rPr lang="ru-RU" sz="2000" b="1" i="1" dirty="0">
                <a:solidFill>
                  <a:srgbClr val="0000CC"/>
                </a:solidFill>
                <a:latin typeface="Arial Narrow" pitchFamily="34" charset="0"/>
              </a:rPr>
              <a:t>и их назначении</a:t>
            </a:r>
            <a:r>
              <a:rPr lang="ru-RU" sz="2000" b="1" i="1" dirty="0">
                <a:solidFill>
                  <a:srgbClr val="008000"/>
                </a:solidFill>
                <a:latin typeface="Arial Narrow" pitchFamily="34" charset="0"/>
              </a:rPr>
              <a:t>.</a:t>
            </a:r>
            <a:r>
              <a:rPr lang="ru-RU" sz="2400" b="1" i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Arial Narrow" pitchFamily="34" charset="0"/>
              </a:rPr>
            </a:br>
            <a:endParaRPr lang="ru-RU" sz="2400" b="1" i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1588" y="1125538"/>
            <a:ext cx="2338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122100"/>
                </a:solidFill>
                <a:latin typeface="tahoma" pitchFamily="34" charset="0"/>
              </a:rPr>
              <a:t/>
            </a:r>
            <a:br>
              <a:rPr lang="ru-RU">
                <a:solidFill>
                  <a:srgbClr val="122100"/>
                </a:solidFill>
                <a:latin typeface="tahoma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5111" y="1203794"/>
            <a:ext cx="3458445" cy="244827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5650" y="3625850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Театр или РДК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28592" y="1203794"/>
            <a:ext cx="3570109" cy="2448273"/>
          </a:xfrm>
          <a:prstGeom prst="rect">
            <a:avLst/>
          </a:prstGeom>
          <a:effectLst>
            <a:glow rad="266700"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02350" y="3625850"/>
            <a:ext cx="1230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Больница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5111" y="4049797"/>
            <a:ext cx="3491880" cy="2472587"/>
          </a:xfrm>
          <a:prstGeom prst="rect">
            <a:avLst/>
          </a:prstGeom>
          <a:effectLst>
            <a:glow rad="203200">
              <a:schemeClr val="accent1">
                <a:alpha val="40000"/>
              </a:schemeClr>
            </a:glo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6488113"/>
            <a:ext cx="331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44481" y="4049797"/>
            <a:ext cx="3672408" cy="2472587"/>
          </a:xfrm>
          <a:prstGeom prst="rect">
            <a:avLst/>
          </a:prstGeom>
          <a:effectLst>
            <a:glow rad="393700">
              <a:schemeClr val="accent1">
                <a:alpha val="40000"/>
              </a:schemeClr>
            </a:glo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34100" y="6488113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ЦСО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113" y="0"/>
            <a:ext cx="9155113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4213" y="115888"/>
            <a:ext cx="77755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+mn-lt"/>
                <a:cs typeface="+mn-cs"/>
              </a:rPr>
              <a:t>Пятая остановка «Достопримечательности родного края»</a:t>
            </a: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rgbClr val="7030A0"/>
              </a:solidFill>
              <a:latin typeface="Arial Narrow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Дидактическая </a:t>
            </a:r>
            <a:r>
              <a:rPr lang="ru-RU" b="1" i="1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игра </a:t>
            </a:r>
            <a:r>
              <a:rPr lang="ru-RU" b="1" i="1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«Назови достопримечательность Камышлы»              </a:t>
            </a:r>
            <a:r>
              <a:rPr lang="ru-RU" b="1" i="1" dirty="0">
                <a:solidFill>
                  <a:srgbClr val="3333CC"/>
                </a:solidFill>
                <a:latin typeface="Arial Narrow" pitchFamily="34" charset="0"/>
                <a:ea typeface="+mj-ea"/>
                <a:cs typeface="+mj-cs"/>
              </a:rPr>
              <a:t>Цель</a:t>
            </a:r>
            <a:r>
              <a:rPr lang="ru-RU" b="1" i="1" dirty="0">
                <a:solidFill>
                  <a:srgbClr val="3333CC"/>
                </a:solidFill>
                <a:latin typeface="Arial Narrow" pitchFamily="34" charset="0"/>
                <a:ea typeface="+mj-ea"/>
                <a:cs typeface="+mj-cs"/>
              </a:rPr>
              <a:t>: закрепить </a:t>
            </a:r>
            <a:r>
              <a:rPr lang="ru-RU" b="1" i="1" dirty="0">
                <a:solidFill>
                  <a:srgbClr val="3333CC"/>
                </a:solidFill>
                <a:latin typeface="Arial Narrow" pitchFamily="34" charset="0"/>
                <a:ea typeface="+mj-ea"/>
                <a:cs typeface="+mj-cs"/>
              </a:rPr>
              <a:t>знания </a:t>
            </a:r>
            <a:r>
              <a:rPr lang="ru-RU" b="1" i="1" dirty="0">
                <a:solidFill>
                  <a:srgbClr val="3333CC"/>
                </a:solidFill>
                <a:latin typeface="Arial Narrow" pitchFamily="34" charset="0"/>
                <a:ea typeface="+mj-ea"/>
                <a:cs typeface="+mj-cs"/>
              </a:rPr>
              <a:t>детей о </a:t>
            </a:r>
            <a:r>
              <a:rPr lang="ru-RU" b="1" i="1" dirty="0">
                <a:solidFill>
                  <a:srgbClr val="3333CC"/>
                </a:solidFill>
                <a:latin typeface="Arial Narrow" pitchFamily="34" charset="0"/>
                <a:ea typeface="+mj-ea"/>
                <a:cs typeface="+mj-cs"/>
              </a:rPr>
              <a:t>достопримечательностях родного села.</a:t>
            </a:r>
            <a:endParaRPr lang="ru-RU" i="1" dirty="0">
              <a:latin typeface="+mn-lt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331" y="1268760"/>
            <a:ext cx="3295188" cy="3384376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1913" y="4278313"/>
            <a:ext cx="1944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Мечеть</a:t>
            </a:r>
          </a:p>
        </p:txBody>
      </p:sp>
      <p:pic>
        <p:nvPicPr>
          <p:cNvPr id="1026" name="Picture 2" descr="C:\Users\Альбина\Desktop\IMG_20150124_143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36096" y="1463080"/>
            <a:ext cx="3024336" cy="296313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/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07100" y="4329113"/>
            <a:ext cx="3167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Памятник павшим воинам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117" y="3789040"/>
            <a:ext cx="2715766" cy="2636912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08400" y="6426200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Родник «Варлан»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1337"/>
            <a:ext cx="8638728" cy="792088"/>
          </a:xfrm>
        </p:spPr>
        <p:txBody>
          <a:bodyPr>
            <a:normAutofit/>
          </a:bodyPr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i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sz="18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33830" y="1052736"/>
            <a:ext cx="2341596" cy="3393667"/>
          </a:xfrm>
          <a:prstGeom prst="rect">
            <a:avLst/>
          </a:prstGeom>
          <a:effectLst>
            <a:glow>
              <a:schemeClr val="accent1"/>
            </a:glow>
            <a:softEdge rad="2032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84888" y="4724400"/>
            <a:ext cx="2951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  <a:latin typeface="Trebuchet MS" pitchFamily="34" charset="0"/>
              </a:rPr>
              <a:t>Писатель Анвар Давыдов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2750" y="4597400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  <a:latin typeface="Trebuchet MS" pitchFamily="34" charset="0"/>
              </a:rPr>
              <a:t>Улица Анвара Давыдова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5154613"/>
            <a:ext cx="54721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002060"/>
                </a:solidFill>
                <a:latin typeface="Trebuchet MS" pitchFamily="34" charset="0"/>
              </a:rPr>
              <a:t>Бывал я в столицах, слепящих  рекламой</a:t>
            </a:r>
          </a:p>
          <a:p>
            <a:r>
              <a:rPr lang="ru-RU" sz="1600" b="1" i="1">
                <a:solidFill>
                  <a:srgbClr val="002060"/>
                </a:solidFill>
                <a:latin typeface="Trebuchet MS" pitchFamily="34" charset="0"/>
              </a:rPr>
              <a:t>По странам чужим мои ноги прошли</a:t>
            </a:r>
          </a:p>
          <a:p>
            <a:r>
              <a:rPr lang="ru-RU" sz="1600" b="1" i="1">
                <a:solidFill>
                  <a:srgbClr val="002060"/>
                </a:solidFill>
                <a:latin typeface="Trebuchet MS" pitchFamily="34" charset="0"/>
              </a:rPr>
              <a:t>И все же для меня только ты, Камышла моя,</a:t>
            </a:r>
          </a:p>
          <a:p>
            <a:r>
              <a:rPr lang="ru-RU" sz="1600" b="1" i="1">
                <a:solidFill>
                  <a:srgbClr val="002060"/>
                </a:solidFill>
                <a:latin typeface="Trebuchet MS" pitchFamily="34" charset="0"/>
              </a:rPr>
              <a:t>На веки останешься центром земли. </a:t>
            </a:r>
          </a:p>
          <a:p>
            <a:r>
              <a:rPr lang="ru-RU" sz="1600" b="1" i="1">
                <a:solidFill>
                  <a:srgbClr val="002060"/>
                </a:solidFill>
                <a:latin typeface="Trebuchet MS" pitchFamily="34" charset="0"/>
              </a:rPr>
              <a:t>                                               (А.Давыдов)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8071" y="1052736"/>
            <a:ext cx="4280649" cy="3456384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82952" name="TextBox 6"/>
          <p:cNvSpPr txBox="1">
            <a:spLocks noChangeArrowheads="1"/>
          </p:cNvSpPr>
          <p:nvPr/>
        </p:nvSpPr>
        <p:spPr bwMode="auto">
          <a:xfrm>
            <a:off x="179388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            </a:t>
            </a:r>
            <a:r>
              <a:rPr lang="ru-RU" b="1">
                <a:solidFill>
                  <a:srgbClr val="7030A0"/>
                </a:solidFill>
                <a:latin typeface="Trebuchet MS" pitchFamily="34" charset="0"/>
              </a:rPr>
              <a:t>Шестая остановка «Улица родного села»</a:t>
            </a:r>
          </a:p>
          <a:p>
            <a:pPr algn="ctr"/>
            <a:r>
              <a:rPr lang="ru-RU" sz="1600" b="1" i="1">
                <a:solidFill>
                  <a:srgbClr val="FF0000"/>
                </a:solidFill>
                <a:latin typeface="Trebuchet MS" pitchFamily="34" charset="0"/>
              </a:rPr>
              <a:t>Дидактическая игра «Угадай, что за улица?»</a:t>
            </a:r>
          </a:p>
          <a:p>
            <a:pPr algn="ctr"/>
            <a:r>
              <a:rPr lang="ru-RU" sz="1600" b="1" i="1">
                <a:solidFill>
                  <a:srgbClr val="0000CC"/>
                </a:solidFill>
                <a:latin typeface="Trebuchet MS" pitchFamily="34" charset="0"/>
              </a:rPr>
              <a:t>Цель: Закрепить знания детей об улице, названной в честь поэта-земляка.</a:t>
            </a:r>
            <a:r>
              <a:rPr lang="ru-RU" b="1">
                <a:solidFill>
                  <a:srgbClr val="7030A0"/>
                </a:solidFill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8397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Box 8"/>
          <p:cNvSpPr txBox="1">
            <a:spLocks noChangeArrowheads="1"/>
          </p:cNvSpPr>
          <p:nvPr/>
        </p:nvSpPr>
        <p:spPr bwMode="auto">
          <a:xfrm>
            <a:off x="827088" y="188913"/>
            <a:ext cx="7921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rebuchet MS" pitchFamily="34" charset="0"/>
              </a:rPr>
              <a:t>Седьмая остановка «Праздники, которые проводятся в Камышле»</a:t>
            </a:r>
          </a:p>
          <a:p>
            <a:r>
              <a:rPr lang="ru-RU" b="1" i="1">
                <a:latin typeface="Trebuchet MS" pitchFamily="34" charset="0"/>
              </a:rPr>
              <a:t>      </a:t>
            </a:r>
            <a:r>
              <a:rPr lang="ru-RU" sz="1600" b="1" i="1">
                <a:solidFill>
                  <a:srgbClr val="FF0000"/>
                </a:solidFill>
                <a:latin typeface="Trebuchet MS" pitchFamily="34" charset="0"/>
              </a:rPr>
              <a:t>Дидактическая игра: «Расскажи о своем любимом празднике»</a:t>
            </a:r>
          </a:p>
          <a:p>
            <a:r>
              <a:rPr lang="ru-RU" sz="1600" b="1" i="1">
                <a:solidFill>
                  <a:srgbClr val="0000CC"/>
                </a:solidFill>
                <a:latin typeface="Trebuchet MS" pitchFamily="34" charset="0"/>
              </a:rPr>
              <a:t>Цель: Развивать речевую деятельность детей дошкольного возраста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1340766"/>
            <a:ext cx="308985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0375" y="3490913"/>
            <a:ext cx="2808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0000"/>
                </a:solidFill>
                <a:latin typeface="Trebuchet MS" pitchFamily="34" charset="0"/>
              </a:rPr>
              <a:t>Проводы зимы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67672" y="1419650"/>
            <a:ext cx="3480792" cy="214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00788" y="3490913"/>
            <a:ext cx="2016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FF0000"/>
                </a:solidFill>
                <a:latin typeface="Trebuchet MS" pitchFamily="34" charset="0"/>
              </a:rPr>
              <a:t>Сабантуй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4515" y="4208334"/>
            <a:ext cx="2897325" cy="217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750" y="6381750"/>
            <a:ext cx="2592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0000"/>
                </a:solidFill>
                <a:latin typeface="Trebuchet MS" pitchFamily="34" charset="0"/>
              </a:rPr>
              <a:t>Ярмарка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67673" y="4151126"/>
            <a:ext cx="3724734" cy="223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24525" y="6381750"/>
            <a:ext cx="316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0000"/>
                </a:solidFill>
                <a:latin typeface="Trebuchet MS" pitchFamily="34" charset="0"/>
              </a:rPr>
              <a:t>День защиты детей</a:t>
            </a:r>
          </a:p>
        </p:txBody>
      </p:sp>
      <p:pic>
        <p:nvPicPr>
          <p:cNvPr id="83980" name="Рисунок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3688" y="23415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372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21</vt:i4>
      </vt:variant>
      <vt:variant>
        <vt:lpstr>Заголовки слайдов</vt:lpstr>
      </vt:variant>
      <vt:variant>
        <vt:i4>12</vt:i4>
      </vt:variant>
    </vt:vector>
  </HeadingPairs>
  <TitlesOfParts>
    <vt:vector size="41" baseType="lpstr">
      <vt:lpstr>Calibri</vt:lpstr>
      <vt:lpstr>Arial</vt:lpstr>
      <vt:lpstr>Trebuchet MS</vt:lpstr>
      <vt:lpstr>Georgia</vt:lpstr>
      <vt:lpstr>Arial Narrow</vt:lpstr>
      <vt:lpstr>Arial Black</vt:lpstr>
      <vt:lpstr>Times New Roman</vt:lpstr>
      <vt:lpstr>tahoma</vt:lpstr>
      <vt:lpstr>Тема Office</vt:lpstr>
      <vt:lpstr>6_Воздушный поток</vt:lpstr>
      <vt:lpstr>7_Воздушный поток</vt:lpstr>
      <vt:lpstr>8_Воздушный поток</vt:lpstr>
      <vt:lpstr>9_Воздушный поток</vt:lpstr>
      <vt:lpstr>10_Воздушный поток</vt:lpstr>
      <vt:lpstr>6_Воздушный поток</vt:lpstr>
      <vt:lpstr>6_Воздушный поток</vt:lpstr>
      <vt:lpstr>6_Воздушный поток</vt:lpstr>
      <vt:lpstr>7_Воздушный поток</vt:lpstr>
      <vt:lpstr>7_Воздушный поток</vt:lpstr>
      <vt:lpstr>7_Воздушный поток</vt:lpstr>
      <vt:lpstr>8_Воздушный поток</vt:lpstr>
      <vt:lpstr>8_Воздушный поток</vt:lpstr>
      <vt:lpstr>8_Воздушный поток</vt:lpstr>
      <vt:lpstr>9_Воздушный поток</vt:lpstr>
      <vt:lpstr>9_Воздушный поток</vt:lpstr>
      <vt:lpstr>9_Воздушный поток</vt:lpstr>
      <vt:lpstr>10_Воздушный поток</vt:lpstr>
      <vt:lpstr>10_Воздушный поток</vt:lpstr>
      <vt:lpstr>10_Воздушный поток</vt:lpstr>
      <vt:lpstr>Слайд 1</vt:lpstr>
      <vt:lpstr>Слайд 2</vt:lpstr>
      <vt:lpstr>Слайд 3</vt:lpstr>
      <vt:lpstr>Вторая остановка «Полянка возле детского сада» Наблюдение за лекарственными травами родного края.  </vt:lpstr>
      <vt:lpstr>      Третья остановка  « Лес родного края» Дидактическая игра «Угадай, что за дерево» Цель: закрепить представления детей о деревьях, растущих в родном краю.</vt:lpstr>
      <vt:lpstr>               Четвертая остановка «Здания Камышлы» Дидактическая играй  «Угадай, что за здание?» Цель: закреплять знания детей об учреждениях села и их назначении.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Альбина</dc:creator>
  <cp:lastModifiedBy>Пользователь</cp:lastModifiedBy>
  <cp:revision>44</cp:revision>
  <dcterms:created xsi:type="dcterms:W3CDTF">2006-08-24T13:55:43Z</dcterms:created>
  <dcterms:modified xsi:type="dcterms:W3CDTF">2015-01-28T16:18:50Z</dcterms:modified>
</cp:coreProperties>
</file>