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67" r:id="rId6"/>
    <p:sldId id="271" r:id="rId7"/>
    <p:sldId id="270" r:id="rId8"/>
    <p:sldId id="269" r:id="rId9"/>
    <p:sldId id="272" r:id="rId10"/>
    <p:sldId id="273" r:id="rId11"/>
    <p:sldId id="274" r:id="rId12"/>
    <p:sldId id="278" r:id="rId13"/>
    <p:sldId id="277" r:id="rId14"/>
    <p:sldId id="276" r:id="rId15"/>
    <p:sldId id="275" r:id="rId16"/>
    <p:sldId id="285" r:id="rId17"/>
    <p:sldId id="282" r:id="rId18"/>
    <p:sldId id="284" r:id="rId19"/>
    <p:sldId id="280" r:id="rId20"/>
    <p:sldId id="279" r:id="rId21"/>
    <p:sldId id="286" r:id="rId22"/>
    <p:sldId id="28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32D2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8817" autoAdjust="0"/>
  </p:normalViewPr>
  <p:slideViewPr>
    <p:cSldViewPr>
      <p:cViewPr varScale="1">
        <p:scale>
          <a:sx n="73" d="100"/>
          <a:sy n="73" d="100"/>
        </p:scale>
        <p:origin x="-12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1%D0%B5%D1%80%D0%B5%D0%B1%D1%80%D0%BE_(%D0%B3%D0%B5%D1%80%D0%B0%D0%BB%D1%8C%D0%B4%D0%B8%D0%BA%D0%B0)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ru.wikipedia.org/wiki/%D0%98%D0%B7%D1%83%D0%BC%D1%80%D1%83%D0%B4_(%D0%B3%D0%B5%D1%80%D0%B0%D0%BB%D1%8C%D0%B4%D0%B8%D0%BA%D0%B0)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7%D0%BE%D0%BB%D0%BE%D1%82%D0%BE_(%D0%B3%D0%B5%D1%80%D0%B0%D0%BB%D1%8C%D0%B4%D0%B8%D0%BA%D0%B0)" TargetMode="External"/><Relationship Id="rId5" Type="http://schemas.openxmlformats.org/officeDocument/2006/relationships/hyperlink" Target="https://ru.wikipedia.org/wiki/%D0%A7%D0%B5%D1%80%D0%BD%D1%8C_(%D0%B3%D0%B5%D1%80%D0%B0%D0%BB%D1%8C%D0%B4%D0%B8%D0%BA%D0%B0)" TargetMode="External"/><Relationship Id="rId4" Type="http://schemas.openxmlformats.org/officeDocument/2006/relationships/hyperlink" Target="https://ru.wikipedia.org/wiki/%D0%9B%D0%BE%D1%88%D0%B0%D0%B4%D1%8C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8072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СП «Детский сад «Березка» ГБОУ СОШ с. Камышла </a:t>
            </a:r>
            <a:br>
              <a:rPr lang="ru-RU" sz="24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</a:br>
            <a:r>
              <a:rPr lang="ru-RU" sz="24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м.р. </a:t>
            </a:r>
            <a:r>
              <a:rPr lang="ru-RU" sz="2400" b="1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Камышлинский</a:t>
            </a:r>
            <a:r>
              <a:rPr lang="ru-RU" sz="24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 Самарской области</a:t>
            </a:r>
            <a:endParaRPr lang="ru-RU" sz="24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484784"/>
            <a:ext cx="9144000" cy="5373216"/>
          </a:xfrm>
        </p:spPr>
        <p:txBody>
          <a:bodyPr>
            <a:normAutofit/>
          </a:bodyPr>
          <a:lstStyle/>
          <a:p>
            <a:r>
              <a:rPr lang="ru-RU" sz="3600" b="1" u="sng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Segoe Print" pitchFamily="2" charset="0"/>
              </a:rPr>
              <a:t>КНИЖКА-МАЛЫШКА</a:t>
            </a:r>
          </a:p>
          <a:p>
            <a:endParaRPr lang="ru-RU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Segoe Print" pitchFamily="2" charset="0"/>
            </a:endParaRPr>
          </a:p>
          <a:p>
            <a:pPr>
              <a:spcBef>
                <a:spcPts val="0"/>
              </a:spcBef>
            </a:pPr>
            <a:r>
              <a:rPr lang="ru-RU" sz="48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Segoe Print" pitchFamily="2" charset="0"/>
              </a:rPr>
              <a:t>«Великолепная шестёрка» </a:t>
            </a:r>
            <a:r>
              <a:rPr lang="ru-RU" sz="4800" b="1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Segoe Print" pitchFamily="2" charset="0"/>
              </a:rPr>
              <a:t>Камышлиского</a:t>
            </a:r>
            <a:r>
              <a:rPr lang="ru-RU" sz="48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Segoe Print" pitchFamily="2" charset="0"/>
              </a:rPr>
              <a:t> района»</a:t>
            </a:r>
          </a:p>
          <a:p>
            <a:pPr>
              <a:spcBef>
                <a:spcPts val="0"/>
              </a:spcBef>
            </a:pPr>
            <a:endParaRPr lang="ru-RU" sz="1600" b="1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Segoe Print" pitchFamily="2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Segoe Print" pitchFamily="2" charset="0"/>
              </a:rPr>
              <a:t>                   </a:t>
            </a:r>
          </a:p>
          <a:p>
            <a:pPr algn="l">
              <a:spcBef>
                <a:spcPts val="0"/>
              </a:spcBef>
            </a:pPr>
            <a:r>
              <a:rPr lang="ru-RU" sz="1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Segoe Print" pitchFamily="2" charset="0"/>
              </a:rPr>
              <a:t>                                                        </a:t>
            </a:r>
            <a:r>
              <a:rPr lang="ru-RU" sz="21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Segoe Print" pitchFamily="2" charset="0"/>
              </a:rPr>
              <a:t>Автор:</a:t>
            </a:r>
          </a:p>
          <a:p>
            <a:pPr>
              <a:spcBef>
                <a:spcPts val="0"/>
              </a:spcBef>
            </a:pPr>
            <a:r>
              <a:rPr lang="ru-RU" sz="21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Segoe Print" pitchFamily="2" charset="0"/>
              </a:rPr>
              <a:t>                                        </a:t>
            </a:r>
            <a:r>
              <a:rPr lang="ru-RU" sz="2100" b="1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Segoe Print" pitchFamily="2" charset="0"/>
              </a:rPr>
              <a:t>Шайдуллин</a:t>
            </a:r>
            <a:r>
              <a:rPr lang="ru-RU" sz="21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Segoe Print" pitchFamily="2" charset="0"/>
              </a:rPr>
              <a:t> </a:t>
            </a:r>
            <a:r>
              <a:rPr lang="ru-RU" sz="2100" b="1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Segoe Print" pitchFamily="2" charset="0"/>
              </a:rPr>
              <a:t>Ильяс</a:t>
            </a:r>
            <a:r>
              <a:rPr lang="ru-RU" sz="21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Segoe Print" pitchFamily="2" charset="0"/>
              </a:rPr>
              <a:t> </a:t>
            </a:r>
            <a:r>
              <a:rPr lang="ru-RU" sz="2100" b="1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Segoe Print" pitchFamily="2" charset="0"/>
              </a:rPr>
              <a:t>Ильвирович</a:t>
            </a:r>
            <a:endParaRPr lang="ru-RU" sz="2100" b="1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Segoe Print" pitchFamily="2" charset="0"/>
            </a:endParaRPr>
          </a:p>
          <a:p>
            <a:pPr>
              <a:spcBef>
                <a:spcPts val="0"/>
              </a:spcBef>
            </a:pPr>
            <a:r>
              <a:rPr lang="ru-RU" sz="21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Segoe Print" pitchFamily="2" charset="0"/>
              </a:rPr>
              <a:t>              </a:t>
            </a:r>
          </a:p>
          <a:p>
            <a:pPr>
              <a:spcBef>
                <a:spcPts val="0"/>
              </a:spcBef>
            </a:pPr>
            <a:r>
              <a:rPr lang="ru-RU" sz="21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Segoe Print" pitchFamily="2" charset="0"/>
              </a:rPr>
              <a:t>       </a:t>
            </a:r>
            <a:endParaRPr lang="ru-RU" sz="1800" b="1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Segoe Print" pitchFamily="2" charset="0"/>
            </a:endParaRPr>
          </a:p>
          <a:p>
            <a:pPr>
              <a:spcBef>
                <a:spcPts val="0"/>
              </a:spcBef>
            </a:pPr>
            <a:endParaRPr lang="ru-RU" sz="1800" b="1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Segoe Print" pitchFamily="2" charset="0"/>
            </a:endParaRPr>
          </a:p>
          <a:p>
            <a:pPr>
              <a:spcBef>
                <a:spcPts val="0"/>
              </a:spcBef>
            </a:pPr>
            <a:r>
              <a:rPr lang="ru-RU" sz="21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Segoe Print" pitchFamily="2" charset="0"/>
              </a:rPr>
              <a:t>Камышла, 2016</a:t>
            </a:r>
            <a:endParaRPr lang="ru-RU" sz="21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164110">
            <a:off x="-820046" y="1158016"/>
            <a:ext cx="6129832" cy="4079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260648"/>
            <a:ext cx="5148064" cy="640871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4100" b="1" dirty="0" smtClean="0">
                <a:ln>
                  <a:solidFill>
                    <a:srgbClr val="FFFF00"/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  <a:latin typeface="Segoe Script" pitchFamily="34" charset="0"/>
              </a:rPr>
              <a:t>В настоящее время от   			   усадьбы осталась только липовая аллея  и родовое кладбище помещиков Неклюдовых, где похоронен Степан Аксаков, дед писателя.</a:t>
            </a:r>
            <a:endParaRPr lang="ru-RU" sz="4100" b="1" dirty="0">
              <a:ln>
                <a:solidFill>
                  <a:srgbClr val="FFFF00"/>
                </a:solidFill>
              </a:ln>
              <a:solidFill>
                <a:schemeClr val="tx2">
                  <a:lumMod val="20000"/>
                  <a:lumOff val="80000"/>
                </a:schemeClr>
              </a:solidFill>
              <a:latin typeface="Segoe Script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00">
            <a:off x="-1147197" y="1147197"/>
            <a:ext cx="6858001" cy="4563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0"/>
            <a:ext cx="5004048" cy="31409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В том же месте, где раньше находилась часовня помещиков Неклюдовых, в 2011 году построили новую часовню.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5" name="Рисунок 4" descr="5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923928" y="2951501"/>
            <a:ext cx="5220072" cy="3906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22114"/>
          </a:xfrm>
        </p:spPr>
        <p:txBody>
          <a:bodyPr/>
          <a:lstStyle/>
          <a:p>
            <a:pPr algn="l"/>
            <a:r>
              <a:rPr lang="ru-RU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Факт № 3</a:t>
            </a:r>
            <a:endParaRPr lang="ru-RU" dirty="0"/>
          </a:p>
        </p:txBody>
      </p:sp>
      <p:pic>
        <p:nvPicPr>
          <p:cNvPr id="4" name="Рисунок 3" descr="3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657343"/>
            <a:ext cx="4427984" cy="6200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37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139952" y="3645024"/>
            <a:ext cx="5004048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779912" y="332656"/>
            <a:ext cx="5364088" cy="3046988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Уроженец села Татарский </a:t>
            </a:r>
            <a:r>
              <a:rPr lang="ru-RU" sz="2400" b="1" dirty="0" err="1" smtClean="0"/>
              <a:t>Байтуган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Камышлинского</a:t>
            </a:r>
            <a:r>
              <a:rPr lang="ru-RU" sz="2400" b="1" dirty="0" smtClean="0"/>
              <a:t> района </a:t>
            </a:r>
            <a:r>
              <a:rPr lang="ru-RU" sz="2400" b="1" dirty="0" err="1" smtClean="0"/>
              <a:t>Салей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Гататович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Вагизов</a:t>
            </a:r>
            <a:r>
              <a:rPr lang="ru-RU" sz="2400" b="1" dirty="0" smtClean="0"/>
              <a:t> в соавторстве со своей женой </a:t>
            </a:r>
            <a:r>
              <a:rPr lang="ru-RU" sz="2400" b="1" dirty="0" err="1" smtClean="0"/>
              <a:t>Валитовой</a:t>
            </a:r>
            <a:r>
              <a:rPr lang="ru-RU" sz="2400" b="1" dirty="0" smtClean="0"/>
              <a:t> составил знаменитую «</a:t>
            </a:r>
            <a:r>
              <a:rPr lang="ru-RU" sz="2400" b="1" dirty="0" err="1" smtClean="0"/>
              <a:t>Алифбу</a:t>
            </a:r>
            <a:r>
              <a:rPr lang="ru-RU" sz="2400" b="1" dirty="0" smtClean="0"/>
              <a:t>» («Букварь» на татарском языке), которая теперь известна каждому татарскому ребенку, изучающему родной язык.</a:t>
            </a:r>
            <a:endParaRPr lang="ru-RU" sz="24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381328"/>
            <a:ext cx="9144000" cy="47667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/>
              <a:t>	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</a:rPr>
              <a:t>Эту «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</a:rPr>
              <a:t>Алифбу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</a:rPr>
              <a:t>» переиздавали 42 раза.</a:t>
            </a:r>
          </a:p>
          <a:p>
            <a:pPr algn="ctr">
              <a:buNone/>
            </a:pP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292080" y="0"/>
            <a:ext cx="367240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</a:rPr>
              <a:t>    </a:t>
            </a:r>
            <a:r>
              <a:rPr lang="ru-RU" sz="2800" dirty="0" smtClean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</a:rPr>
              <a:t>В 1964 году среди сотен подобных изданий их букварь был признан одним из лучших, легко усвояемым первоклашками.</a:t>
            </a:r>
            <a:endParaRPr lang="ru-RU" sz="2800" dirty="0">
              <a:ln>
                <a:solidFill>
                  <a:srgbClr val="FF0000"/>
                </a:solidFill>
              </a:ln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.jpg"/>
          <p:cNvPicPr>
            <a:picLocks noChangeAspect="1"/>
          </p:cNvPicPr>
          <p:nvPr/>
        </p:nvPicPr>
        <p:blipFill>
          <a:blip r:embed="rId2" cstate="email"/>
          <a:srcRect b="7282"/>
          <a:stretch>
            <a:fillRect/>
          </a:stretch>
        </p:blipFill>
        <p:spPr>
          <a:xfrm>
            <a:off x="0" y="2348880"/>
            <a:ext cx="7308304" cy="450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1.jpg"/>
          <p:cNvPicPr>
            <a:picLocks noChangeAspect="1"/>
          </p:cNvPicPr>
          <p:nvPr/>
        </p:nvPicPr>
        <p:blipFill>
          <a:blip r:embed="rId3" cstate="print"/>
          <a:srcRect l="12413" r="23924" b="19196"/>
          <a:stretch>
            <a:fillRect/>
          </a:stretch>
        </p:blipFill>
        <p:spPr>
          <a:xfrm rot="5908632">
            <a:off x="5111765" y="2726632"/>
            <a:ext cx="4219579" cy="3563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692895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Segoe Script" pitchFamily="34" charset="0"/>
              </a:rPr>
              <a:t>Мы с родителями посетили сельский музей в селе Русский </a:t>
            </a:r>
            <a:r>
              <a:rPr lang="ru-RU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Segoe Script" pitchFamily="34" charset="0"/>
              </a:rPr>
              <a:t>Байтуган</a:t>
            </a: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Segoe Script" pitchFamily="34" charset="0"/>
              </a:rPr>
              <a:t>, где я смог посмотреть не только «</a:t>
            </a:r>
            <a:r>
              <a:rPr lang="ru-RU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Segoe Script" pitchFamily="34" charset="0"/>
              </a:rPr>
              <a:t>Алифбу</a:t>
            </a: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Segoe Script" pitchFamily="34" charset="0"/>
              </a:rPr>
              <a:t>», но и личные вещи </a:t>
            </a:r>
            <a:r>
              <a:rPr lang="ru-RU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Segoe Script" pitchFamily="34" charset="0"/>
              </a:rPr>
              <a:t>Салей</a:t>
            </a: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Segoe Script" pitchFamily="34" charset="0"/>
              </a:rPr>
              <a:t> </a:t>
            </a:r>
            <a:r>
              <a:rPr lang="ru-RU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Segoe Script" pitchFamily="34" charset="0"/>
              </a:rPr>
              <a:t>Вагизова</a:t>
            </a: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Segoe Script" pitchFamily="34" charset="0"/>
              </a:rPr>
              <a:t>.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Segoe Script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27376" y="5013176"/>
            <a:ext cx="5616624" cy="1656184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/>
              <a:t>		</a:t>
            </a:r>
            <a:r>
              <a:rPr lang="ru-RU" b="1" dirty="0" smtClean="0">
                <a:ln>
                  <a:solidFill>
                    <a:srgbClr val="FFFF00"/>
                  </a:solidFill>
                </a:ln>
                <a:latin typeface="Segoe Script" pitchFamily="34" charset="0"/>
              </a:rPr>
              <a:t>Дом-музей </a:t>
            </a:r>
          </a:p>
          <a:p>
            <a:pPr algn="ctr">
              <a:buNone/>
            </a:pPr>
            <a:r>
              <a:rPr lang="ru-RU" b="1" dirty="0" smtClean="0">
                <a:ln>
                  <a:solidFill>
                    <a:srgbClr val="FFFF00"/>
                  </a:solidFill>
                </a:ln>
                <a:latin typeface="Segoe Script" pitchFamily="34" charset="0"/>
              </a:rPr>
              <a:t>им. </a:t>
            </a:r>
            <a:r>
              <a:rPr lang="ru-RU" b="1" dirty="0" err="1" smtClean="0">
                <a:ln>
                  <a:solidFill>
                    <a:srgbClr val="FFFF00"/>
                  </a:solidFill>
                </a:ln>
                <a:latin typeface="Segoe Script" pitchFamily="34" charset="0"/>
              </a:rPr>
              <a:t>С.Вагизова</a:t>
            </a:r>
            <a:r>
              <a:rPr lang="ru-RU" b="1" dirty="0" smtClean="0">
                <a:ln>
                  <a:solidFill>
                    <a:srgbClr val="FFFF00"/>
                  </a:solidFill>
                </a:ln>
                <a:latin typeface="Segoe Script" pitchFamily="34" charset="0"/>
              </a:rPr>
              <a:t> в селе Татарский </a:t>
            </a:r>
            <a:r>
              <a:rPr lang="ru-RU" b="1" dirty="0" err="1" smtClean="0">
                <a:ln>
                  <a:solidFill>
                    <a:srgbClr val="FFFF00"/>
                  </a:solidFill>
                </a:ln>
                <a:latin typeface="Segoe Script" pitchFamily="34" charset="0"/>
              </a:rPr>
              <a:t>Байтуган</a:t>
            </a:r>
            <a:endParaRPr lang="ru-RU" b="1" dirty="0">
              <a:ln>
                <a:solidFill>
                  <a:srgbClr val="FFFF00"/>
                </a:solidFill>
              </a:ln>
              <a:latin typeface="Segoe Script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Факт № 4</a:t>
            </a:r>
            <a:endParaRPr lang="ru-RU" dirty="0"/>
          </a:p>
        </p:txBody>
      </p:sp>
      <p:pic>
        <p:nvPicPr>
          <p:cNvPr id="4" name="Рисунок 3" descr="ПЛЕНКА 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80528" y="0"/>
            <a:ext cx="326559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ПЛЕНКА 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84168" y="0"/>
            <a:ext cx="326559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5736" y="764704"/>
            <a:ext cx="4680520" cy="60932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>
                <a:latin typeface="Segoe Print" pitchFamily="2" charset="0"/>
              </a:rPr>
              <a:t>	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Segoe Print" pitchFamily="2" charset="0"/>
              </a:rPr>
              <a:t>В селе Камышла 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Segoe Print" pitchFamily="2" charset="0"/>
              </a:rPr>
              <a:t>Камышлинского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Segoe Print" pitchFamily="2" charset="0"/>
              </a:rPr>
              <a:t> района действует 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Segoe Print" pitchFamily="2" charset="0"/>
              </a:rPr>
              <a:t>Камышлинский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Segoe Print" pitchFamily="2" charset="0"/>
              </a:rPr>
              <a:t> татарский народный театр, которому 96 лет! Наш театр является одним из старейших самодеятельных театров России.</a:t>
            </a:r>
            <a:endParaRPr lang="ru-RU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00554.jpg"/>
          <p:cNvPicPr>
            <a:picLocks noChangeAspect="1"/>
          </p:cNvPicPr>
          <p:nvPr/>
        </p:nvPicPr>
        <p:blipFill>
          <a:blip r:embed="rId2" cstate="email"/>
          <a:srcRect l="2200" r="5131"/>
          <a:stretch>
            <a:fillRect/>
          </a:stretch>
        </p:blipFill>
        <p:spPr>
          <a:xfrm>
            <a:off x="0" y="0"/>
            <a:ext cx="9144000" cy="6906845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16288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</a:rPr>
              <a:t>	</a:t>
            </a: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</a:rPr>
              <a:t>Мой прадедушка – </a:t>
            </a:r>
            <a:r>
              <a:rPr lang="ru-RU" dirty="0" err="1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</a:rPr>
              <a:t>Мухтабар</a:t>
            </a: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</a:rPr>
              <a:t>Тухбатшин</a:t>
            </a: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</a:rPr>
              <a:t> - самый известный артист </a:t>
            </a:r>
            <a:r>
              <a:rPr lang="ru-RU" dirty="0" err="1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</a:rPr>
              <a:t>Камышлинского</a:t>
            </a: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</a:rPr>
              <a:t> театра: участник Великой отечественной войны, за 50 лет сыграл в театре 121 </a:t>
            </a:r>
            <a:r>
              <a:rPr lang="ru-RU" dirty="0" err="1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</a:rPr>
              <a:t>ролль</a:t>
            </a: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</a:rPr>
              <a:t>. </a:t>
            </a:r>
            <a:endParaRPr lang="ru-RU" dirty="0">
              <a:ln>
                <a:solidFill>
                  <a:srgbClr val="FF0000"/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Рисунок 4" descr="DSC0057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4293096"/>
            <a:ext cx="3851920" cy="2696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0057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44009" y="3801745"/>
            <a:ext cx="4499992" cy="3149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ru-RU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       Факт № 5</a:t>
            </a:r>
            <a:endParaRPr lang="ru-RU" dirty="0"/>
          </a:p>
        </p:txBody>
      </p:sp>
      <p:pic>
        <p:nvPicPr>
          <p:cNvPr id="4" name="Рисунок 3" descr="111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3563888" cy="4537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30216" y="3315477"/>
            <a:ext cx="5313784" cy="35425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47864" y="620688"/>
            <a:ext cx="5796136" cy="2952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u="sng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Segoe Print" pitchFamily="2" charset="0"/>
              </a:rPr>
              <a:t>Матвеев Василий Романович </a:t>
            </a:r>
            <a:r>
              <a:rPr lang="ru-RU" sz="23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Segoe Print" pitchFamily="2" charset="0"/>
              </a:rPr>
              <a:t>- человек-легенда, ветеран Великой Отечественной войны — лыжник, неоднократный чемпион СССР, 4-кратный чемпион Европы (в Бельгии и Голландии) и 3-кратный чемпион Всемирных игр (в США) среди ветеранов.</a:t>
            </a:r>
            <a:endParaRPr lang="ru-RU" sz="2300" dirty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4509120"/>
            <a:ext cx="35283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Segoe Print" pitchFamily="2" charset="0"/>
              </a:rPr>
              <a:t>В его коллекции — 251 золотая, 59 серебряные, 40 бронзовых медалей.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QmBKJlrYQRQ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-252536" y="0"/>
            <a:ext cx="9396536" cy="6927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8640"/>
            <a:ext cx="8820472" cy="764704"/>
          </a:xfrm>
        </p:spPr>
        <p:txBody>
          <a:bodyPr>
            <a:normAutofit fontScale="92500"/>
          </a:bodyPr>
          <a:lstStyle/>
          <a:p>
            <a:pPr>
              <a:lnSpc>
                <a:spcPct val="70000"/>
              </a:lnSpc>
              <a:spcBef>
                <a:spcPts val="0"/>
              </a:spcBef>
              <a:buNone/>
            </a:pPr>
            <a:r>
              <a:rPr lang="ru-RU" sz="2800" b="1" dirty="0" smtClean="0">
                <a:latin typeface="Segoe Print" pitchFamily="2" charset="0"/>
              </a:rPr>
              <a:t>Лыжные гонки в с. Камышла на приз </a:t>
            </a:r>
          </a:p>
          <a:p>
            <a:pPr>
              <a:lnSpc>
                <a:spcPct val="70000"/>
              </a:lnSpc>
              <a:spcBef>
                <a:spcPts val="0"/>
              </a:spcBef>
              <a:buNone/>
            </a:pPr>
            <a:r>
              <a:rPr lang="ru-RU" sz="2800" b="1" dirty="0" smtClean="0">
                <a:latin typeface="Segoe Print" pitchFamily="2" charset="0"/>
              </a:rPr>
              <a:t>                                             В.Р. Матвеева</a:t>
            </a:r>
            <a:endParaRPr lang="ru-RU" sz="2800" b="1" dirty="0"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188640"/>
            <a:ext cx="9324528" cy="6297563"/>
          </a:xfrm>
        </p:spPr>
        <p:txBody>
          <a:bodyPr>
            <a:normAutofit/>
          </a:bodyPr>
          <a:lstStyle/>
          <a:p>
            <a:pPr marL="324000">
              <a:lnSpc>
                <a:spcPct val="6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C00000"/>
                </a:solidFill>
              </a:rPr>
              <a:t>    </a:t>
            </a:r>
            <a:r>
              <a:rPr lang="ru-RU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Край родимый, мы твои частицы, </a:t>
            </a:r>
            <a:br>
              <a:rPr lang="ru-RU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 твоей ладони спят века. </a:t>
            </a:r>
            <a:br>
              <a:rPr lang="ru-RU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Я на ней, как зёрнышко пшеницы, </a:t>
            </a:r>
          </a:p>
          <a:p>
            <a:pPr marL="324000">
              <a:lnSpc>
                <a:spcPct val="60000"/>
              </a:lnSpc>
              <a:spcBef>
                <a:spcPts val="0"/>
              </a:spcBef>
              <a:buNone/>
            </a:pPr>
            <a:r>
              <a:rPr lang="ru-RU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На устах я – капля родника. </a:t>
            </a:r>
            <a:br>
              <a:rPr lang="ru-RU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</a:t>
            </a:r>
          </a:p>
          <a:p>
            <a:pPr marL="324000">
              <a:lnSpc>
                <a:spcPct val="60000"/>
              </a:lnSpc>
              <a:spcBef>
                <a:spcPts val="0"/>
              </a:spcBef>
              <a:buNone/>
            </a:pPr>
            <a:r>
              <a:rPr lang="ru-RU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Ты нас учишь правде вдохновенно, </a:t>
            </a:r>
            <a:br>
              <a:rPr lang="ru-RU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Твой восход у каждого в судьбе. </a:t>
            </a:r>
            <a:br>
              <a:rPr lang="ru-RU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Я пишу одну строку, наверно, </a:t>
            </a:r>
            <a:br>
              <a:rPr lang="ru-RU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Нашей общей книги о тебе. </a:t>
            </a:r>
            <a:br>
              <a:rPr lang="ru-RU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b="1" dirty="0" smtClean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marL="324000">
              <a:lnSpc>
                <a:spcPct val="60000"/>
              </a:lnSpc>
              <a:spcBef>
                <a:spcPts val="0"/>
              </a:spcBef>
              <a:buNone/>
            </a:pPr>
            <a:r>
              <a:rPr lang="ru-RU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Много нас, но ты у всех едина, </a:t>
            </a:r>
            <a:br>
              <a:rPr lang="ru-RU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Встанем грудью, только позови. </a:t>
            </a:r>
            <a:br>
              <a:rPr lang="ru-RU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Родина! Прими поклон от сына </a:t>
            </a:r>
            <a:br>
              <a:rPr lang="ru-RU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 его признание в любви.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dirty="0" smtClean="0"/>
              <a:t>		</a:t>
            </a:r>
            <a:r>
              <a:rPr lang="ru-RU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Танец «</a:t>
            </a:r>
            <a:r>
              <a:rPr lang="ru-RU" b="1" dirty="0" err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Ярмак</a:t>
            </a:r>
            <a:r>
              <a:rPr lang="ru-RU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Вагы</a:t>
            </a:r>
            <a:r>
              <a:rPr lang="ru-RU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» (в переводе от татарского – ««Ермаковская дробь»). Особенности и тонкости этого уникального танца могут передать только истинные жители с. Старое Ермаково </a:t>
            </a:r>
            <a:r>
              <a:rPr lang="ru-RU" b="1" dirty="0" err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Камышлинского</a:t>
            </a:r>
            <a:r>
              <a:rPr lang="ru-RU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 района. По преданиям, ещё в царские времена аксакалы этого села проверяли на ловкость уходящих на военную службу 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                                                            молодых парней –                         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                                                            рекрутов. Старики с        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                                                            длинными                         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                                                            кнутами хлестали по   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                                                            ногам рекрутов, а те, в 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                                                            свою очередь, 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                                                            подпрыгивали и  						       старались увернуться 	                                                  от больно жалящих                             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ru-RU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                                                             ударов хлыста. </a:t>
            </a:r>
            <a:endParaRPr lang="ru-RU" b="1" dirty="0">
              <a:ln>
                <a:solidFill>
                  <a:srgbClr val="FFFF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4" name="Рисунок 3" descr="IMG_288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3140968"/>
            <a:ext cx="5148064" cy="3432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/>
          <a:lstStyle/>
          <a:p>
            <a:r>
              <a:rPr lang="ru-RU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Факт № 6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-180528" y="0"/>
            <a:ext cx="9324528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5373216"/>
            <a:ext cx="9324528" cy="165618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>
                <a:ln>
                  <a:solidFill>
                    <a:srgbClr val="FFFF00"/>
                  </a:solidFill>
                </a:ln>
                <a:latin typeface="Segoe Print" pitchFamily="2" charset="0"/>
              </a:rPr>
              <a:t>Танец «</a:t>
            </a:r>
            <a:r>
              <a:rPr lang="ru-RU" b="1" dirty="0" err="1" smtClean="0">
                <a:ln>
                  <a:solidFill>
                    <a:srgbClr val="FFFF00"/>
                  </a:solidFill>
                </a:ln>
                <a:latin typeface="Segoe Print" pitchFamily="2" charset="0"/>
              </a:rPr>
              <a:t>Ярмак</a:t>
            </a:r>
            <a:r>
              <a:rPr lang="ru-RU" b="1" dirty="0" smtClean="0">
                <a:ln>
                  <a:solidFill>
                    <a:srgbClr val="FFFF00"/>
                  </a:solidFill>
                </a:ln>
                <a:latin typeface="Segoe Print" pitchFamily="2" charset="0"/>
              </a:rPr>
              <a:t> </a:t>
            </a:r>
            <a:r>
              <a:rPr lang="ru-RU" b="1" dirty="0" err="1" smtClean="0">
                <a:ln>
                  <a:solidFill>
                    <a:srgbClr val="FFFF00"/>
                  </a:solidFill>
                </a:ln>
                <a:latin typeface="Segoe Print" pitchFamily="2" charset="0"/>
              </a:rPr>
              <a:t>Вагы</a:t>
            </a:r>
            <a:r>
              <a:rPr lang="ru-RU" b="1" dirty="0" smtClean="0">
                <a:ln>
                  <a:solidFill>
                    <a:srgbClr val="FFFF00"/>
                  </a:solidFill>
                </a:ln>
                <a:latin typeface="Segoe Print" pitchFamily="2" charset="0"/>
              </a:rPr>
              <a:t>» является коронным номером народного фольклорного коллектива "</a:t>
            </a:r>
            <a:r>
              <a:rPr lang="ru-RU" b="1" dirty="0" err="1" smtClean="0">
                <a:ln>
                  <a:solidFill>
                    <a:srgbClr val="FFFF00"/>
                  </a:solidFill>
                </a:ln>
                <a:latin typeface="Segoe Print" pitchFamily="2" charset="0"/>
              </a:rPr>
              <a:t>Ак</a:t>
            </a:r>
            <a:r>
              <a:rPr lang="ru-RU" b="1" dirty="0" smtClean="0">
                <a:ln>
                  <a:solidFill>
                    <a:srgbClr val="FFFF00"/>
                  </a:solidFill>
                </a:ln>
                <a:latin typeface="Segoe Print" pitchFamily="2" charset="0"/>
              </a:rPr>
              <a:t> </a:t>
            </a:r>
            <a:r>
              <a:rPr lang="ru-RU" b="1" dirty="0" err="1" smtClean="0">
                <a:ln>
                  <a:solidFill>
                    <a:srgbClr val="FFFF00"/>
                  </a:solidFill>
                </a:ln>
                <a:latin typeface="Segoe Print" pitchFamily="2" charset="0"/>
              </a:rPr>
              <a:t>каен</a:t>
            </a:r>
            <a:r>
              <a:rPr lang="ru-RU" b="1" dirty="0" smtClean="0">
                <a:ln>
                  <a:solidFill>
                    <a:srgbClr val="FFFF00"/>
                  </a:solidFill>
                </a:ln>
                <a:latin typeface="Segoe Print" pitchFamily="2" charset="0"/>
              </a:rPr>
              <a:t>" («Белая Береза»).</a:t>
            </a:r>
            <a:endParaRPr lang="ru-RU" b="1" dirty="0">
              <a:ln>
                <a:solidFill>
                  <a:srgbClr val="FFFF00"/>
                </a:solidFill>
              </a:ln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2.jpg"/>
          <p:cNvPicPr>
            <a:picLocks noChangeAspect="1"/>
          </p:cNvPicPr>
          <p:nvPr/>
        </p:nvPicPr>
        <p:blipFill>
          <a:blip r:embed="rId2" cstate="email"/>
          <a:srcRect l="487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8640"/>
            <a:ext cx="8424936" cy="6669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</a:rPr>
              <a:t>Горжусь тобой, о </a:t>
            </a:r>
            <a:r>
              <a:rPr lang="ru-RU" sz="36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</a:rPr>
              <a:t>Камышлинская</a:t>
            </a:r>
            <a:r>
              <a:rPr lang="ru-RU" sz="3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</a:rPr>
              <a:t> земля!</a:t>
            </a:r>
          </a:p>
          <a:p>
            <a:pPr>
              <a:buNone/>
            </a:pPr>
            <a:r>
              <a:rPr lang="ru-RU" sz="3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</a:rPr>
              <a:t>Ты голосов, наречий и надежд полна.</a:t>
            </a:r>
          </a:p>
          <a:p>
            <a:pPr>
              <a:buNone/>
            </a:pPr>
            <a:r>
              <a:rPr lang="ru-RU" sz="3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</a:rPr>
              <a:t>Здесь мой народ!</a:t>
            </a:r>
          </a:p>
          <a:p>
            <a:pPr>
              <a:buNone/>
            </a:pPr>
            <a:r>
              <a:rPr lang="ru-RU" sz="3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</a:rPr>
              <a:t>Мой мир!</a:t>
            </a:r>
          </a:p>
          <a:p>
            <a:pPr>
              <a:buNone/>
            </a:pPr>
            <a:r>
              <a:rPr lang="ru-RU" sz="3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</a:rPr>
              <a:t>Моя страна!</a:t>
            </a:r>
          </a:p>
          <a:p>
            <a:pPr>
              <a:buNone/>
            </a:pPr>
            <a:r>
              <a:rPr lang="ru-RU" sz="3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</a:rPr>
              <a:t>Мы единая Россия!</a:t>
            </a:r>
          </a:p>
          <a:p>
            <a:pPr>
              <a:buNone/>
            </a:pPr>
            <a:r>
              <a:rPr lang="ru-RU" sz="3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</a:rPr>
              <a:t>Мы едины!</a:t>
            </a:r>
          </a:p>
          <a:p>
            <a:pPr>
              <a:buNone/>
            </a:pPr>
            <a:r>
              <a:rPr lang="ru-RU" sz="3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</a:rPr>
              <a:t>И судьба у нас одна!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-23559"/>
            <a:ext cx="9144000" cy="68815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9675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latin typeface="Segoe Print" pitchFamily="2" charset="0"/>
              </a:rPr>
              <a:t>Историческая справка</a:t>
            </a:r>
            <a:endParaRPr lang="ru-RU" sz="3600" b="1" dirty="0">
              <a:ln>
                <a:solidFill>
                  <a:srgbClr val="FF0000"/>
                </a:solidFill>
              </a:ln>
              <a:solidFill>
                <a:schemeClr val="tx2"/>
              </a:solidFill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1124744"/>
            <a:ext cx="9324528" cy="5733256"/>
          </a:xfrm>
        </p:spPr>
        <p:txBody>
          <a:bodyPr>
            <a:normAutofit fontScale="85000" lnSpcReduction="10000"/>
          </a:bodyPr>
          <a:lstStyle/>
          <a:p>
            <a:pPr algn="just" fontAlgn="t">
              <a:buNone/>
            </a:pPr>
            <a:r>
              <a:rPr lang="ru-RU" dirty="0" smtClean="0"/>
              <a:t>		</a:t>
            </a:r>
            <a:r>
              <a:rPr lang="ru-RU" b="1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Камышлинский</a:t>
            </a:r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 район расположен на северо-востоке Самарской области, в верхнем течении реки Сок, в зоне лесостепи. </a:t>
            </a:r>
          </a:p>
          <a:p>
            <a:pPr algn="just" fontAlgn="t">
              <a:buNone/>
            </a:pPr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		У каждого района своя история, которая, главным образом, определяется людьми, живущими в нем. Не исключение и наш </a:t>
            </a:r>
            <a:r>
              <a:rPr lang="ru-RU" b="1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Камышлинский</a:t>
            </a:r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 район.  Изначально наш район был образован в 1929 году. Но в 1963 году </a:t>
            </a:r>
            <a:r>
              <a:rPr lang="ru-RU" b="1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Камышлинский</a:t>
            </a:r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 район был присоединен в </a:t>
            </a:r>
            <a:r>
              <a:rPr lang="ru-RU" b="1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Клявлинскому</a:t>
            </a:r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 району. И благодаря настойчивости инициативной группы по восстановлению района, возглавляемой А.З. </a:t>
            </a:r>
            <a:r>
              <a:rPr lang="ru-RU" b="1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Акчуриным</a:t>
            </a:r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, 4 марта 1991 года Президиум Верховного Совета РСФСР принял Указ: «Образовать в Самарской области </a:t>
            </a:r>
            <a:r>
              <a:rPr lang="ru-RU" b="1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Камышлинский</a:t>
            </a:r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 район с административным центром в селе Камышла за счет части территории </a:t>
            </a:r>
            <a:r>
              <a:rPr lang="ru-RU" b="1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Клявлинского</a:t>
            </a:r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 района согласно представленной карте».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4807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Segoe Print" pitchFamily="2" charset="0"/>
              </a:rPr>
              <a:t>Символика </a:t>
            </a:r>
            <a:r>
              <a:rPr lang="ru-RU" sz="3600" b="1" dirty="0" err="1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Segoe Print" pitchFamily="2" charset="0"/>
              </a:rPr>
              <a:t>Камышлинского</a:t>
            </a: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Segoe Print" pitchFamily="2" charset="0"/>
              </a:rPr>
              <a:t> района</a:t>
            </a:r>
            <a:endParaRPr lang="ru-RU" sz="3600" b="1" dirty="0">
              <a:ln>
                <a:solidFill>
                  <a:srgbClr val="FF0000"/>
                </a:solidFill>
              </a:ln>
              <a:solidFill>
                <a:srgbClr val="C00000"/>
              </a:solidFill>
              <a:latin typeface="Segoe Print" pitchFamily="2" charset="0"/>
            </a:endParaRPr>
          </a:p>
        </p:txBody>
      </p:sp>
      <p:pic>
        <p:nvPicPr>
          <p:cNvPr id="4" name="Рисунок 3" descr="флаг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68" y="1196752"/>
            <a:ext cx="3528392" cy="2373358"/>
          </a:xfrm>
          <a:prstGeom prst="rect">
            <a:avLst/>
          </a:prstGeom>
        </p:spPr>
      </p:pic>
      <p:pic>
        <p:nvPicPr>
          <p:cNvPr id="5" name="Рисунок 4" descr="Coat_of_Arms_of_Kamyshlinsky_rayon_(Samara_oblast)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64088" y="836712"/>
            <a:ext cx="2386955" cy="29598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3717032"/>
            <a:ext cx="878497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 smtClean="0">
                <a:ln>
                  <a:solidFill>
                    <a:srgbClr val="FF0000"/>
                  </a:solidFill>
                </a:ln>
              </a:rPr>
              <a:t>Главной фигурой флага и герба </a:t>
            </a:r>
            <a:r>
              <a:rPr lang="ru-RU" sz="1900" b="1" dirty="0" err="1" smtClean="0">
                <a:ln>
                  <a:solidFill>
                    <a:srgbClr val="FF0000"/>
                  </a:solidFill>
                </a:ln>
              </a:rPr>
              <a:t>Камышлинского</a:t>
            </a:r>
            <a:r>
              <a:rPr lang="ru-RU" sz="1900" b="1" dirty="0" smtClean="0">
                <a:ln>
                  <a:solidFill>
                    <a:srgbClr val="FF0000"/>
                  </a:solidFill>
                </a:ln>
              </a:rPr>
              <a:t> района является бегущий чёрный конь.</a:t>
            </a:r>
          </a:p>
          <a:p>
            <a:r>
              <a:rPr lang="ru-RU" sz="1900" b="1" dirty="0" smtClean="0">
                <a:ln>
                  <a:solidFill>
                    <a:srgbClr val="FFFF00"/>
                  </a:solidFill>
                </a:ln>
                <a:hlinkClick r:id="rId4" tooltip="Лошадь"/>
              </a:rPr>
              <a:t>Конь</a:t>
            </a:r>
            <a:r>
              <a:rPr lang="ru-RU" sz="1900" b="1" dirty="0" smtClean="0">
                <a:ln>
                  <a:solidFill>
                    <a:srgbClr val="FF0000"/>
                  </a:solidFill>
                </a:ln>
              </a:rPr>
              <a:t> символизирует преодоление препятствий, связанное с развитием в районе всех основных сфер экономики, и, в частности, агропромышленного комплекса.</a:t>
            </a:r>
          </a:p>
          <a:p>
            <a:r>
              <a:rPr lang="ru-RU" sz="1900" b="1" dirty="0" smtClean="0">
                <a:ln>
                  <a:solidFill>
                    <a:srgbClr val="FFFF00"/>
                  </a:solidFill>
                </a:ln>
                <a:hlinkClick r:id="rId5" tooltip="Чернь (геральдика)"/>
              </a:rPr>
              <a:t>Чёрный цвет</a:t>
            </a:r>
            <a:r>
              <a:rPr lang="ru-RU" sz="1900" b="1" dirty="0" smtClean="0">
                <a:ln>
                  <a:solidFill>
                    <a:srgbClr val="FF0000"/>
                  </a:solidFill>
                </a:ln>
              </a:rPr>
              <a:t> символизирует благоразумие, мудрость, свободу, покой.</a:t>
            </a:r>
          </a:p>
          <a:p>
            <a:r>
              <a:rPr lang="ru-RU" sz="1900" b="1" dirty="0" smtClean="0">
                <a:ln>
                  <a:solidFill>
                    <a:srgbClr val="FFFF00"/>
                  </a:solidFill>
                </a:ln>
                <a:hlinkClick r:id="rId5" tooltip="Чернь (геральдика)"/>
              </a:rPr>
              <a:t>Жёлтый цвет (</a:t>
            </a:r>
            <a:r>
              <a:rPr lang="ru-RU" sz="1900" b="1" dirty="0" smtClean="0">
                <a:ln>
                  <a:solidFill>
                    <a:srgbClr val="FFFF00"/>
                  </a:solidFill>
                </a:ln>
                <a:hlinkClick r:id="rId6" tooltip="Золото (геральдика)"/>
              </a:rPr>
              <a:t>золото</a:t>
            </a:r>
            <a:r>
              <a:rPr lang="ru-RU" sz="1900" b="1" dirty="0" smtClean="0">
                <a:ln>
                  <a:solidFill>
                    <a:srgbClr val="FFFF00"/>
                  </a:solidFill>
                </a:ln>
                <a:hlinkClick r:id="rId5" tooltip="Чернь (геральдика)"/>
              </a:rPr>
              <a:t>) </a:t>
            </a:r>
            <a:r>
              <a:rPr lang="ru-RU" sz="1900" b="1" dirty="0" smtClean="0">
                <a:ln>
                  <a:solidFill>
                    <a:srgbClr val="FF0000"/>
                  </a:solidFill>
                </a:ln>
              </a:rPr>
              <a:t>символизирует богатство, справедливость, уважение, великодушие.</a:t>
            </a:r>
          </a:p>
          <a:p>
            <a:r>
              <a:rPr lang="ru-RU" sz="1900" b="1" dirty="0" smtClean="0">
                <a:ln>
                  <a:solidFill>
                    <a:srgbClr val="FFFF00"/>
                  </a:solidFill>
                </a:ln>
                <a:hlinkClick r:id="rId7" tooltip="Изумруд (геральдика)"/>
              </a:rPr>
              <a:t>Зелёный цвет</a:t>
            </a:r>
            <a:r>
              <a:rPr lang="ru-RU" sz="1900" b="1" dirty="0" smtClean="0">
                <a:ln>
                  <a:solidFill>
                    <a:srgbClr val="FF0000"/>
                  </a:solidFill>
                </a:ln>
              </a:rPr>
              <a:t> символизирует красивую природу района.</a:t>
            </a:r>
          </a:p>
          <a:p>
            <a:r>
              <a:rPr lang="ru-RU" sz="1900" b="1" dirty="0" smtClean="0">
                <a:ln>
                  <a:solidFill>
                    <a:srgbClr val="FFFF00"/>
                  </a:solidFill>
                </a:ln>
                <a:hlinkClick r:id="rId7" tooltip="Изумруд (геральдика)"/>
              </a:rPr>
              <a:t>Белый цвет (</a:t>
            </a:r>
            <a:r>
              <a:rPr lang="ru-RU" sz="1900" b="1" dirty="0" smtClean="0">
                <a:ln>
                  <a:solidFill>
                    <a:srgbClr val="FFFF00"/>
                  </a:solidFill>
                </a:ln>
                <a:hlinkClick r:id="rId8" tooltip="Серебро (геральдика)"/>
              </a:rPr>
              <a:t>серебро</a:t>
            </a:r>
            <a:r>
              <a:rPr lang="ru-RU" sz="1900" b="1" dirty="0" smtClean="0">
                <a:ln>
                  <a:solidFill>
                    <a:srgbClr val="FFFF00"/>
                  </a:solidFill>
                </a:ln>
                <a:hlinkClick r:id="rId7" tooltip="Изумруд (геральдика)"/>
              </a:rPr>
              <a:t>)</a:t>
            </a:r>
            <a:r>
              <a:rPr lang="ru-RU" sz="1900" b="1" dirty="0" smtClean="0">
                <a:ln>
                  <a:solidFill>
                    <a:srgbClr val="FF0000"/>
                  </a:solidFill>
                </a:ln>
              </a:rPr>
              <a:t> — символ веры, чистоты, искренности, чистосердечности, благородства, откровенности и невинности.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-1"/>
            <a:ext cx="9144000" cy="69269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4482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В ходе исследования мною были выявлены следующие интересные факты о </a:t>
            </a:r>
            <a:r>
              <a:rPr lang="ru-RU" b="1" dirty="0" err="1" smtClean="0">
                <a:ln>
                  <a:solidFill>
                    <a:srgbClr val="FF000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Камышлинском</a:t>
            </a:r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 районе. </a:t>
            </a:r>
            <a:endParaRPr lang="ru-RU" b="1" dirty="0">
              <a:ln>
                <a:solidFill>
                  <a:srgbClr val="FF0000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6ecf80515c4958c3de2cfacf6cd4e4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860032" y="836712"/>
            <a:ext cx="3974840" cy="41490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363272" cy="836712"/>
          </a:xfrm>
        </p:spPr>
        <p:txBody>
          <a:bodyPr/>
          <a:lstStyle/>
          <a:p>
            <a:r>
              <a:rPr lang="ru-RU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Факт № 1</a:t>
            </a:r>
            <a:endParaRPr lang="ru-RU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92696"/>
            <a:ext cx="8507288" cy="6165304"/>
          </a:xfrm>
        </p:spPr>
        <p:txBody>
          <a:bodyPr>
            <a:normAutofit fontScale="92500" lnSpcReduction="20000"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     </a:t>
            </a:r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Я узнал, что уроженец </a:t>
            </a:r>
          </a:p>
          <a:p>
            <a:pPr marL="0">
              <a:spcBef>
                <a:spcPts val="0"/>
              </a:spcBef>
              <a:buNone/>
            </a:pPr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села Старое Ермаково </a:t>
            </a:r>
          </a:p>
          <a:p>
            <a:pPr marL="0">
              <a:spcBef>
                <a:spcPts val="0"/>
              </a:spcBef>
              <a:buNone/>
            </a:pPr>
            <a:r>
              <a:rPr lang="ru-RU" b="1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Камышлинского</a:t>
            </a:r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 района – </a:t>
            </a:r>
          </a:p>
          <a:p>
            <a:pPr marL="0">
              <a:spcBef>
                <a:spcPts val="0"/>
              </a:spcBef>
              <a:buNone/>
            </a:pPr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всемирно известный </a:t>
            </a:r>
          </a:p>
          <a:p>
            <a:pPr marL="0">
              <a:spcBef>
                <a:spcPts val="0"/>
              </a:spcBef>
              <a:buNone/>
            </a:pPr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мастер по изготовлению </a:t>
            </a:r>
          </a:p>
          <a:p>
            <a:pPr marL="0">
              <a:spcBef>
                <a:spcPts val="0"/>
              </a:spcBef>
              <a:buNone/>
            </a:pPr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гармошек-тальянок, </a:t>
            </a:r>
          </a:p>
          <a:p>
            <a:pPr marL="0">
              <a:spcBef>
                <a:spcPts val="0"/>
              </a:spcBef>
              <a:buNone/>
            </a:pPr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гармонист Гали </a:t>
            </a:r>
            <a:r>
              <a:rPr lang="ru-RU" b="1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Гаряев</a:t>
            </a:r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. </a:t>
            </a:r>
          </a:p>
          <a:p>
            <a:pPr marL="0">
              <a:spcBef>
                <a:spcPts val="0"/>
              </a:spcBef>
              <a:buNone/>
            </a:pPr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Свои первые уроки по </a:t>
            </a:r>
          </a:p>
          <a:p>
            <a:pPr marL="0">
              <a:spcBef>
                <a:spcPts val="0"/>
              </a:spcBef>
              <a:buNone/>
            </a:pPr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изготовлению тальянки </a:t>
            </a:r>
          </a:p>
          <a:p>
            <a:pPr marL="0">
              <a:spcBef>
                <a:spcPts val="0"/>
              </a:spcBef>
              <a:buNone/>
            </a:pPr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Гали </a:t>
            </a:r>
            <a:r>
              <a:rPr lang="ru-RU" b="1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Гаряев</a:t>
            </a:r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 получил в 12 лет </a:t>
            </a:r>
          </a:p>
          <a:p>
            <a:pPr marL="0">
              <a:spcBef>
                <a:spcPts val="0"/>
              </a:spcBef>
              <a:buNone/>
            </a:pPr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и посвятил этому ремеслу </a:t>
            </a:r>
          </a:p>
          <a:p>
            <a:pPr marL="0">
              <a:spcBef>
                <a:spcPts val="0"/>
              </a:spcBef>
              <a:buNone/>
            </a:pPr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всю свою жизнь. Заказы на </a:t>
            </a:r>
          </a:p>
          <a:p>
            <a:pPr marL="0">
              <a:spcBef>
                <a:spcPts val="0"/>
              </a:spcBef>
              <a:buNone/>
            </a:pPr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его инструменты приходили в Старое Ермаково со всех городов Советского Союза, Финляндии, Америки. </a:t>
            </a:r>
            <a:r>
              <a:rPr lang="ru-RU" b="1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Гаряев</a:t>
            </a:r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 создал несколько сотен тальянок.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252028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latin typeface="Segoe Print" pitchFamily="2" charset="0"/>
              </a:rPr>
              <a:t>   </a:t>
            </a:r>
            <a:r>
              <a:rPr lang="ru-RU" sz="3600" b="1" dirty="0" smtClean="0">
                <a:ln>
                  <a:solidFill>
                    <a:srgbClr val="FF0000"/>
                  </a:solidFill>
                </a:ln>
                <a:latin typeface="Segoe Print" pitchFamily="2" charset="0"/>
              </a:rPr>
              <a:t>Мы с мамой побывали в краеведческом музее </a:t>
            </a:r>
            <a:r>
              <a:rPr lang="ru-RU" sz="3600" b="1" dirty="0" err="1" smtClean="0">
                <a:ln>
                  <a:solidFill>
                    <a:srgbClr val="FF0000"/>
                  </a:solidFill>
                </a:ln>
                <a:latin typeface="Segoe Print" pitchFamily="2" charset="0"/>
              </a:rPr>
              <a:t>Староермаковской</a:t>
            </a:r>
            <a:r>
              <a:rPr lang="ru-RU" sz="3600" b="1" dirty="0" smtClean="0">
                <a:ln>
                  <a:solidFill>
                    <a:srgbClr val="FF0000"/>
                  </a:solidFill>
                </a:ln>
                <a:latin typeface="Segoe Print" pitchFamily="2" charset="0"/>
              </a:rPr>
              <a:t> школы, где я не только увидел гармошку-тальянку мастера Гали </a:t>
            </a:r>
            <a:r>
              <a:rPr lang="ru-RU" sz="3600" b="1" dirty="0" err="1" smtClean="0">
                <a:ln>
                  <a:solidFill>
                    <a:srgbClr val="FF0000"/>
                  </a:solidFill>
                </a:ln>
                <a:latin typeface="Segoe Print" pitchFamily="2" charset="0"/>
              </a:rPr>
              <a:t>Гаряева</a:t>
            </a:r>
            <a:r>
              <a:rPr lang="ru-RU" sz="3600" b="1" dirty="0" smtClean="0">
                <a:ln>
                  <a:solidFill>
                    <a:srgbClr val="FF0000"/>
                  </a:solidFill>
                </a:ln>
                <a:latin typeface="Segoe Print" pitchFamily="2" charset="0"/>
              </a:rPr>
              <a:t>, но и подержал ее в руках. </a:t>
            </a:r>
            <a:endParaRPr lang="ru-RU" dirty="0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4" name="Рисунок 3" descr="1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2708920"/>
            <a:ext cx="5484115" cy="414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815554" y="2204864"/>
            <a:ext cx="4328445" cy="4653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2204864"/>
            <a:ext cx="6410388" cy="4265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8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5400000">
            <a:off x="4269772" y="1931028"/>
            <a:ext cx="5373216" cy="4048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7b09f8bbd1b79a526f55e114fde03be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836712"/>
            <a:ext cx="2470845" cy="2470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0811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n>
                  <a:solidFill>
                    <a:srgbClr val="FFC000"/>
                  </a:solidFill>
                </a:ln>
              </a:rPr>
              <a:t>Дом в селе Старое Ермаково </a:t>
            </a:r>
            <a:r>
              <a:rPr lang="ru-RU" sz="3600" b="1" dirty="0" err="1" smtClean="0">
                <a:ln>
                  <a:solidFill>
                    <a:srgbClr val="FFC000"/>
                  </a:solidFill>
                </a:ln>
              </a:rPr>
              <a:t>Камышлинского</a:t>
            </a:r>
            <a:r>
              <a:rPr lang="ru-RU" sz="3600" b="1" dirty="0" smtClean="0">
                <a:ln>
                  <a:solidFill>
                    <a:srgbClr val="FFC000"/>
                  </a:solidFill>
                </a:ln>
              </a:rPr>
              <a:t> района, где жил Гали </a:t>
            </a:r>
            <a:r>
              <a:rPr lang="ru-RU" sz="3600" b="1" dirty="0" err="1" smtClean="0">
                <a:ln>
                  <a:solidFill>
                    <a:srgbClr val="FFC000"/>
                  </a:solidFill>
                </a:ln>
              </a:rPr>
              <a:t>Гаряев</a:t>
            </a:r>
            <a:r>
              <a:rPr lang="ru-RU" sz="3600" b="1" dirty="0" smtClean="0">
                <a:ln>
                  <a:solidFill>
                    <a:srgbClr val="FFC000"/>
                  </a:solidFill>
                </a:ln>
              </a:rPr>
              <a:t>.</a:t>
            </a:r>
            <a:endParaRPr lang="ru-RU" sz="3600" b="1" dirty="0">
              <a:ln>
                <a:solidFill>
                  <a:srgbClr val="FFC000"/>
                </a:solidFill>
              </a:ln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/>
          <a:lstStyle/>
          <a:p>
            <a:r>
              <a:rPr lang="ru-RU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Факт № 2</a:t>
            </a:r>
            <a:endParaRPr lang="ru-RU" dirty="0"/>
          </a:p>
        </p:txBody>
      </p:sp>
      <p:pic>
        <p:nvPicPr>
          <p:cNvPr id="6" name="Рисунок 5" descr="7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331622">
            <a:off x="4315693" y="2703968"/>
            <a:ext cx="5328592" cy="3906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620688"/>
            <a:ext cx="9324528" cy="252028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</a:rPr>
              <a:t>В селе Неклюдово находилась усадьба дворянина Степана Неклюдова (родственника писателя Сергея Аксакова, автора сказки «Аленький цветочек»), получившего эти земли за заслуги в русско-турецкой войне. Неклюдово и быт его помещиков описаны в книге С.Т. Аксакова «Детские годы </a:t>
            </a:r>
            <a:r>
              <a:rPr lang="ru-RU" dirty="0" err="1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</a:rPr>
              <a:t>Багрова-внука</a:t>
            </a: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</a:rPr>
              <a:t>». </a:t>
            </a:r>
            <a:endParaRPr lang="ru-RU" dirty="0">
              <a:ln>
                <a:solidFill>
                  <a:srgbClr val="FF0000"/>
                </a:solidFill>
              </a:ln>
              <a:solidFill>
                <a:srgbClr val="FFC000"/>
              </a:solidFill>
            </a:endParaRPr>
          </a:p>
        </p:txBody>
      </p:sp>
      <p:pic>
        <p:nvPicPr>
          <p:cNvPr id="5" name="Рисунок 4" descr="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1038161">
            <a:off x="179512" y="2996952"/>
            <a:ext cx="5437685" cy="3618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1241</TotalTime>
  <Words>383</Words>
  <Application>Microsoft Office PowerPoint</Application>
  <PresentationFormat>Экран (4:3)</PresentationFormat>
  <Paragraphs>81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СП «Детский сад «Березка» ГБОУ СОШ с. Камышла  м.р. Камышлинский Самарской области</vt:lpstr>
      <vt:lpstr>Слайд 2</vt:lpstr>
      <vt:lpstr>Историческая справка</vt:lpstr>
      <vt:lpstr>Символика Камышлинского района</vt:lpstr>
      <vt:lpstr>В ходе исследования мною были выявлены следующие интересные факты о Камышлинском районе. </vt:lpstr>
      <vt:lpstr>Факт № 1</vt:lpstr>
      <vt:lpstr>   Мы с мамой побывали в краеведческом музее Староермаковской школы, где я не только увидел гармошку-тальянку мастера Гали Гаряева, но и подержал ее в руках. </vt:lpstr>
      <vt:lpstr>Дом в селе Старое Ермаково Камышлинского района, где жил Гали Гаряев.</vt:lpstr>
      <vt:lpstr>Факт № 2</vt:lpstr>
      <vt:lpstr>Слайд 10</vt:lpstr>
      <vt:lpstr>Слайд 11</vt:lpstr>
      <vt:lpstr>Факт № 3</vt:lpstr>
      <vt:lpstr>Слайд 13</vt:lpstr>
      <vt:lpstr>Слайд 14</vt:lpstr>
      <vt:lpstr>Слайд 15</vt:lpstr>
      <vt:lpstr>Факт № 4</vt:lpstr>
      <vt:lpstr>Слайд 17</vt:lpstr>
      <vt:lpstr>                     Факт № 5</vt:lpstr>
      <vt:lpstr>Слайд 19</vt:lpstr>
      <vt:lpstr>Факт № 6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 «Детский сад «Березка» ГБОУ СОШ с. Камышла  м.р. Камышлинский Самарской области</dc:title>
  <dc:creator>Альбина Шайдуллина</dc:creator>
  <cp:lastModifiedBy>Альбина Шайдуллина</cp:lastModifiedBy>
  <cp:revision>116</cp:revision>
  <dcterms:created xsi:type="dcterms:W3CDTF">2016-10-15T12:04:29Z</dcterms:created>
  <dcterms:modified xsi:type="dcterms:W3CDTF">2016-10-27T09:14:33Z</dcterms:modified>
</cp:coreProperties>
</file>