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16"/>
  </p:notesMasterIdLst>
  <p:sldIdLst>
    <p:sldId id="267" r:id="rId2"/>
    <p:sldId id="273" r:id="rId3"/>
    <p:sldId id="270" r:id="rId4"/>
    <p:sldId id="271" r:id="rId5"/>
    <p:sldId id="274" r:id="rId6"/>
    <p:sldId id="264" r:id="rId7"/>
    <p:sldId id="268" r:id="rId8"/>
    <p:sldId id="265" r:id="rId9"/>
    <p:sldId id="272" r:id="rId10"/>
    <p:sldId id="266" r:id="rId11"/>
    <p:sldId id="275" r:id="rId12"/>
    <p:sldId id="259" r:id="rId13"/>
    <p:sldId id="26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4D0C9B8-D3EE-4D61-8F09-EFA9A6F06277}">
          <p14:sldIdLst>
            <p14:sldId id="267"/>
            <p14:sldId id="273"/>
            <p14:sldId id="270"/>
            <p14:sldId id="271"/>
            <p14:sldId id="274"/>
            <p14:sldId id="264"/>
            <p14:sldId id="268"/>
            <p14:sldId id="265"/>
            <p14:sldId id="272"/>
            <p14:sldId id="266"/>
            <p14:sldId id="275"/>
            <p14:sldId id="259"/>
            <p14:sldId id="26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нс" initials="д" lastIdx="1" clrIdx="0">
    <p:extLst>
      <p:ext uri="{19B8F6BF-5375-455C-9EA6-DF929625EA0E}">
        <p15:presenceInfo xmlns:p15="http://schemas.microsoft.com/office/powerpoint/2012/main" userId="днс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2988B-14BE-4C1A-A044-498522076E2A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1467B-C8D4-47CA-BA3D-79D8032B1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5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5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7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1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6277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05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99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6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92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5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6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8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3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94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9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95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microsoft.com/office/2007/relationships/hdphoto" Target="../media/hdphoto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3.jpeg"/><Relationship Id="rId18" Type="http://schemas.openxmlformats.org/officeDocument/2006/relationships/image" Target="../media/image47.png"/><Relationship Id="rId26" Type="http://schemas.openxmlformats.org/officeDocument/2006/relationships/image" Target="../media/image54.png"/><Relationship Id="rId3" Type="http://schemas.microsoft.com/office/2007/relationships/hdphoto" Target="../media/hdphoto10.wdp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42.jpeg"/><Relationship Id="rId17" Type="http://schemas.microsoft.com/office/2007/relationships/hdphoto" Target="../media/hdphoto14.wdp"/><Relationship Id="rId25" Type="http://schemas.microsoft.com/office/2007/relationships/hdphoto" Target="../media/hdphoto4.wdp"/><Relationship Id="rId2" Type="http://schemas.openxmlformats.org/officeDocument/2006/relationships/image" Target="../media/image36.pn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3.wdp"/><Relationship Id="rId24" Type="http://schemas.openxmlformats.org/officeDocument/2006/relationships/image" Target="../media/image53.png"/><Relationship Id="rId5" Type="http://schemas.microsoft.com/office/2007/relationships/hdphoto" Target="../media/hdphoto11.wdp"/><Relationship Id="rId15" Type="http://schemas.openxmlformats.org/officeDocument/2006/relationships/image" Target="../media/image45.jpeg"/><Relationship Id="rId23" Type="http://schemas.openxmlformats.org/officeDocument/2006/relationships/image" Target="../media/image52.png"/><Relationship Id="rId28" Type="http://schemas.openxmlformats.org/officeDocument/2006/relationships/image" Target="../media/image55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0.jpeg"/><Relationship Id="rId14" Type="http://schemas.openxmlformats.org/officeDocument/2006/relationships/image" Target="../media/image44.png"/><Relationship Id="rId22" Type="http://schemas.openxmlformats.org/officeDocument/2006/relationships/image" Target="../media/image51.png"/><Relationship Id="rId27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624110"/>
            <a:ext cx="8077200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Игра: Спасение ведьмы </a:t>
            </a:r>
            <a:br>
              <a:rPr lang="ru-RU" dirty="0"/>
            </a:br>
            <a:r>
              <a:rPr lang="ru-RU" dirty="0" err="1"/>
              <a:t>Адрианы</a:t>
            </a:r>
            <a:br>
              <a:rPr lang="ru-RU" dirty="0"/>
            </a:br>
            <a:r>
              <a:rPr lang="ru-RU" sz="3100" dirty="0"/>
              <a:t>составитель: учитель-логопед СП «Детский сад Березка» ГБОУСЛШ </a:t>
            </a:r>
            <a:r>
              <a:rPr lang="ru-RU" sz="3100" dirty="0" err="1"/>
              <a:t>с.Камышла</a:t>
            </a:r>
            <a:r>
              <a:rPr lang="ru-RU" sz="3100" dirty="0"/>
              <a:t> Насырова 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3068960"/>
            <a:ext cx="8229600" cy="26971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АВТОМАТИЗАЦИЯ ЗВУКА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АВТОМАТИЗАЦИЯ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ПРЯМЫХ СЛОГАХ;</a:t>
            </a:r>
          </a:p>
          <a:p>
            <a:pPr marL="0" indent="0">
              <a:buNone/>
            </a:pPr>
            <a:r>
              <a:rPr kumimoji="0" lang="ru-RU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АВТОМАТИЗАЦИЯ ЗВУКА </a:t>
            </a:r>
            <a:r>
              <a:rPr kumimoji="0" lang="en-US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kumimoji="0" lang="ru-RU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 </a:t>
            </a:r>
            <a:r>
              <a:rPr kumimoji="0" lang="en-US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 </a:t>
            </a:r>
            <a:r>
              <a:rPr kumimoji="0" lang="ru-RU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НАЧАЛЕ СЛОВА В УДАРНЫХ И БЕЗУДАРНЫХ СЛОГАХ;</a:t>
            </a:r>
          </a:p>
          <a:p>
            <a:pPr marL="0" indent="0">
              <a:buNone/>
            </a:pPr>
            <a:r>
              <a:rPr kumimoji="0" lang="ru-RU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</a:t>
            </a:r>
            <a:r>
              <a:rPr kumimoji="0" lang="en-US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0" lang="ru-RU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en-US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kumimoji="0" lang="ru-RU" sz="16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В НАЧАЛЕ СЛОВА С УДАРЕНИЕМ НА СЛОГЕ.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ПРОСОДИКИ.</a:t>
            </a:r>
          </a:p>
          <a:p>
            <a:pPr marL="0" indent="0">
              <a:buNone/>
            </a:pPr>
            <a:endParaRPr kumimoji="0" lang="ru-RU" sz="2400" b="0" i="0" u="none" strike="noStrike" kern="1200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672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361" y="513524"/>
            <a:ext cx="8163014" cy="64807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917" y="3431361"/>
            <a:ext cx="1115665" cy="118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31" y="4365104"/>
            <a:ext cx="1116013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185616" cy="337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1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ED6F4-0982-4163-8AFB-4DAC9422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ЗАДАНИЕ 4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«ЗАКОЛДОВАННЫЕ КАРТИНКИ»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8CA8FD-A7AD-4438-8A63-85FEB438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2133600"/>
            <a:ext cx="8066856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ПОМОЩНИКИ ВЕДЬМЫ ТЫКВОГОЛОВЫЙ И ВРЕДНЫЙ ПАУЧЕК ЗАКОЛДОВАЛИ КАРТИНКИ, ТЫ ИХ ПРОГОНИ И КАРТИНКИ НАЗОВИ. </a:t>
            </a:r>
          </a:p>
        </p:txBody>
      </p:sp>
    </p:spTree>
    <p:extLst>
      <p:ext uri="{BB962C8B-B14F-4D97-AF65-F5344CB8AC3E}">
        <p14:creationId xmlns:p14="http://schemas.microsoft.com/office/powerpoint/2010/main" val="3295935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Игорь\Desktop\i9NP319Q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396" y="5147054"/>
            <a:ext cx="1531394" cy="14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Игорь\Desktop\s120ри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4732" r="75004" b="70005"/>
          <a:stretch/>
        </p:blipFill>
        <p:spPr bwMode="auto">
          <a:xfrm>
            <a:off x="5119260" y="5060253"/>
            <a:ext cx="1780674" cy="17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Игорь\Desktop\стл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623" r="69379" b="74219"/>
          <a:stretch/>
        </p:blipFill>
        <p:spPr bwMode="auto">
          <a:xfrm>
            <a:off x="3165748" y="5032188"/>
            <a:ext cx="1564106" cy="166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Игорь\Desktop\image_image_12749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30" y="3207344"/>
            <a:ext cx="1323819" cy="15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Игорь\Desktop\img3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 t="64189" r="31309"/>
          <a:stretch/>
        </p:blipFill>
        <p:spPr bwMode="auto">
          <a:xfrm>
            <a:off x="7233484" y="3193272"/>
            <a:ext cx="1583269" cy="15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Игорь\Desktop\s6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30984" r="8055" b="52844"/>
          <a:stretch/>
        </p:blipFill>
        <p:spPr bwMode="auto">
          <a:xfrm>
            <a:off x="3035746" y="3277536"/>
            <a:ext cx="1434097" cy="130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горь\Desktop\s6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8" t="74971" r="36956" b="8385"/>
          <a:stretch/>
        </p:blipFill>
        <p:spPr bwMode="auto">
          <a:xfrm>
            <a:off x="7360681" y="1463981"/>
            <a:ext cx="1477686" cy="13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Игорь\Desktop\s12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6206" r="66960" b="75316"/>
          <a:stretch/>
        </p:blipFill>
        <p:spPr bwMode="auto">
          <a:xfrm>
            <a:off x="5185530" y="1278995"/>
            <a:ext cx="1648134" cy="16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Игорь\Desktop\Онлайн занятия\Звуковка и дифференциация\Л, Р\19 Альбом Р\Альбом Р\jpg\Альбом Р-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8808" r="66890" b="70914"/>
          <a:stretch/>
        </p:blipFill>
        <p:spPr bwMode="auto">
          <a:xfrm>
            <a:off x="3060700" y="1193386"/>
            <a:ext cx="1954612" cy="18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506" y="1112801"/>
            <a:ext cx="2254888" cy="18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977220">
            <a:off x="3122556" y="2928525"/>
            <a:ext cx="1511300" cy="175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38351">
            <a:off x="5015312" y="3082679"/>
            <a:ext cx="1911785" cy="1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924136">
            <a:off x="7294819" y="2948506"/>
            <a:ext cx="1511300" cy="1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319376">
            <a:off x="3217368" y="4816114"/>
            <a:ext cx="1568062" cy="183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5182" y="5032188"/>
            <a:ext cx="1944752" cy="171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7244226" y="4796112"/>
            <a:ext cx="1780674" cy="19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8963" y="1039207"/>
            <a:ext cx="1853780" cy="190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7314" y="971006"/>
            <a:ext cx="1939181" cy="19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620A00-DD6C-4FA8-B572-266E5A147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8" b="96444" l="9778" r="89778">
                        <a14:foregroundMark x1="51111" y1="13778" x2="58667" y2="3556"/>
                        <a14:foregroundMark x1="58667" y1="3556" x2="56889" y2="2222"/>
                        <a14:foregroundMark x1="65778" y1="82222" x2="66222" y2="93333"/>
                        <a14:foregroundMark x1="66222" y1="93333" x2="50222" y2="98222"/>
                        <a14:foregroundMark x1="50222" y1="98222" x2="32889" y2="96444"/>
                        <a14:foregroundMark x1="32889" y1="96444" x2="40889" y2="82222"/>
                        <a14:foregroundMark x1="56889" y1="84000" x2="56889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988841"/>
            <a:ext cx="3168352" cy="4464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CC758E-9C07-48C8-8E85-86C32429A0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950092">
            <a:off x="305633" y="1112801"/>
            <a:ext cx="1115665" cy="1182727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2C5C62C-82D0-4EE5-BAD1-505580F9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Users\Игорь\Desktop\red-kangaroo-kangaroo-png-clip-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6" y="4805643"/>
            <a:ext cx="1866273" cy="16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Игорь\Desktop\kisspng-balloon-clip-art-ballom-5ac3a8854b0f32.6655981415227721013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444" y1="7155" x2="22444" y2="7155"/>
                        <a14:foregroundMark x1="40778" y1="6293" x2="40778" y2="6293"/>
                        <a14:foregroundMark x1="42222" y1="3448" x2="42222" y2="3448"/>
                        <a14:foregroundMark x1="59556" y1="5776" x2="59556" y2="5776"/>
                        <a14:foregroundMark x1="73222" y1="8879" x2="73222" y2="8879"/>
                        <a14:foregroundMark x1="79778" y1="11207" x2="79778" y2="11207"/>
                        <a14:foregroundMark x1="86000" y1="14569" x2="86000" y2="14569"/>
                        <a14:foregroundMark x1="30889" y1="2586" x2="30889" y2="2586"/>
                        <a14:foregroundMark x1="14000" y1="11207" x2="14000" y2="11207"/>
                        <a14:foregroundMark x1="9889" y1="16293" x2="9889" y2="16293"/>
                        <a14:foregroundMark x1="8111" y1="9741" x2="8111" y2="9741"/>
                        <a14:foregroundMark x1="13556" y1="4914" x2="13556" y2="4914"/>
                        <a14:foregroundMark x1="19444" y1="4052" x2="19444" y2="4052"/>
                        <a14:foregroundMark x1="25000" y1="3448" x2="25000" y2="3448"/>
                        <a14:foregroundMark x1="36444" y1="3793" x2="36444" y2="3793"/>
                        <a14:foregroundMark x1="64333" y1="7155" x2="64333" y2="7155"/>
                        <a14:foregroundMark x1="72111" y1="13190" x2="72111" y2="13190"/>
                        <a14:foregroundMark x1="29778" y1="6034" x2="29778" y2="6034"/>
                        <a14:foregroundMark x1="18000" y1="11207" x2="18000" y2="11207"/>
                        <a14:foregroundMark x1="14667" y1="16293" x2="14667" y2="16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50" y="3120337"/>
            <a:ext cx="1248795" cy="16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Игорь\Desktop\box_PNG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46" y="5125414"/>
            <a:ext cx="1756055" cy="14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Игорь\Desktop\kisspng-coat-of-arms-crows-symbol-heraldry-crow-5ac576d94c9b25.93349498152289045731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708" y="3282755"/>
            <a:ext cx="1550506" cy="14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Игорь\Desktop\126687ef42b60083f841849bcd690ec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10449" r="12462"/>
          <a:stretch/>
        </p:blipFill>
        <p:spPr bwMode="auto">
          <a:xfrm>
            <a:off x="6901483" y="5035945"/>
            <a:ext cx="1927949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Игорь\Desktop\kisspng-sheep-ram-trucks-clip-art-5af37a86999bf9.297432781525906054629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160" r="5275" b="11087"/>
          <a:stretch/>
        </p:blipFill>
        <p:spPr bwMode="auto">
          <a:xfrm>
            <a:off x="6959703" y="1311333"/>
            <a:ext cx="1811511" cy="148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Игорь\Desktop\BlueFeather_pn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5090" r="7066" b="8938"/>
          <a:stretch/>
        </p:blipFill>
        <p:spPr bwMode="auto">
          <a:xfrm>
            <a:off x="5179025" y="1381218"/>
            <a:ext cx="1378389" cy="15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горь\Desktop\hole-clipart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15" y="3180687"/>
            <a:ext cx="1745610" cy="14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Игорь\Desktop\4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13320" r="8031" b="24880"/>
          <a:stretch/>
        </p:blipFill>
        <p:spPr bwMode="auto">
          <a:xfrm>
            <a:off x="2613884" y="1140226"/>
            <a:ext cx="2319024" cy="153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833" y="3013137"/>
            <a:ext cx="1693167" cy="149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4009" l="7755" r="89796">
                        <a14:foregroundMark x1="88163" y1="17972" x2="77959" y2="0"/>
                        <a14:foregroundMark x1="47755" y1="0" x2="26939" y2="26728"/>
                        <a14:foregroundMark x1="8163" y1="75576" x2="29796" y2="91244"/>
                        <a14:foregroundMark x1="88980" y1="47926" x2="88163" y2="81106"/>
                        <a14:foregroundMark x1="88163" y1="81106" x2="74694" y2="94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5449" y="1024462"/>
            <a:ext cx="1673687" cy="148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2" b="94009" l="8163" r="89796">
                        <a14:foregroundMark x1="48980" y1="2304" x2="30612" y2="20737"/>
                        <a14:foregroundMark x1="30612" y1="20737" x2="30612" y2="20737"/>
                        <a14:foregroundMark x1="91020" y1="49770" x2="90612" y2="76959"/>
                        <a14:foregroundMark x1="90612" y1="76959" x2="90612" y2="76959"/>
                        <a14:foregroundMark x1="11020" y1="74654" x2="28571" y2="89862"/>
                        <a14:foregroundMark x1="10612" y1="76498" x2="26531" y2="90323"/>
                        <a14:foregroundMark x1="84898" y1="80184" x2="66122" y2="94470"/>
                        <a14:foregroundMark x1="88980" y1="76959" x2="68163" y2="90783"/>
                        <a14:foregroundMark x1="68163" y1="90783" x2="68163" y2="90323"/>
                        <a14:foregroundMark x1="83265" y1="83410" x2="75918" y2="92166"/>
                        <a14:foregroundMark x1="13469" y1="33180" x2="16735" y2="51152"/>
                        <a14:foregroundMark x1="17551" y1="29954" x2="10612" y2="54378"/>
                        <a14:foregroundMark x1="7347" y1="56221" x2="8163" y2="28571"/>
                        <a14:foregroundMark x1="8163" y1="28571" x2="20816" y2="29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5243" y="976665"/>
            <a:ext cx="1977674" cy="175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65" b="94470" l="0" r="90612">
                        <a14:foregroundMark x1="50612" y1="0" x2="1224" y2="49770"/>
                        <a14:foregroundMark x1="1224" y1="49770" x2="8571" y2="52535"/>
                        <a14:foregroundMark x1="46939" y1="2765" x2="77551" y2="6452"/>
                        <a14:foregroundMark x1="91020" y1="32258" x2="86939" y2="48848"/>
                        <a14:foregroundMark x1="88980" y1="52074" x2="86531" y2="79263"/>
                        <a14:foregroundMark x1="85306" y1="79263" x2="69796" y2="94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5242" y="2910966"/>
            <a:ext cx="1745609" cy="164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2" b="96313" l="4898" r="96327">
                        <a14:foregroundMark x1="88163" y1="14286" x2="53469" y2="461"/>
                        <a14:foregroundMark x1="10994" y1="28963" x2="10204" y2="29493"/>
                        <a14:foregroundMark x1="53469" y1="461" x2="25585" y2="19172"/>
                        <a14:foregroundMark x1="10204" y1="29493" x2="6122" y2="82028"/>
                        <a14:foregroundMark x1="6122" y1="82028" x2="22857" y2="88479"/>
                        <a14:foregroundMark x1="41224" y1="6452" x2="69388" y2="1382"/>
                        <a14:foregroundMark x1="69388" y1="1382" x2="77143" y2="3687"/>
                        <a14:foregroundMark x1="86939" y1="46083" x2="96327" y2="71889"/>
                        <a14:foregroundMark x1="96327" y1="71889" x2="85714" y2="82488"/>
                        <a14:foregroundMark x1="90612" y1="82488" x2="42041" y2="96313"/>
                        <a14:foregroundMark x1="42041" y1="96313" x2="20408" y2="91244"/>
                        <a14:backgroundMark x1="28980" y1="23041" x2="14694" y2="33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9498" y="2690635"/>
            <a:ext cx="2048503" cy="181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6" b="89862" l="6939" r="90612">
                        <a14:foregroundMark x1="80000" y1="5069" x2="40408" y2="3226"/>
                        <a14:foregroundMark x1="6939" y1="29493" x2="8980" y2="42396"/>
                        <a14:foregroundMark x1="88163" y1="32258" x2="90204" y2="43318"/>
                        <a14:foregroundMark x1="89388" y1="47926" x2="86531" y2="80645"/>
                        <a14:foregroundMark x1="86531" y1="80645" x2="84082" y2="83410"/>
                        <a14:foregroundMark x1="12653" y1="74194" x2="34286" y2="96313"/>
                        <a14:foregroundMark x1="34286" y1="96313" x2="65306" y2="94931"/>
                        <a14:foregroundMark x1="65306" y1="94931" x2="90612" y2="82488"/>
                        <a14:foregroundMark x1="90612" y1="82488" x2="88980" y2="74654"/>
                        <a14:foregroundMark x1="9796" y1="76037" x2="27347" y2="88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0699" y="4818248"/>
            <a:ext cx="1745609" cy="154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2" b="92166" l="8980" r="90204">
                        <a14:foregroundMark x1="39592" y1="10138" x2="71020" y2="1382"/>
                        <a14:foregroundMark x1="71020" y1="1382" x2="84082" y2="12903"/>
                        <a14:foregroundMark x1="8980" y1="28571" x2="14286" y2="48387"/>
                        <a14:foregroundMark x1="11020" y1="73733" x2="25306" y2="91244"/>
                        <a14:foregroundMark x1="20000" y1="92166" x2="16327" y2="72350"/>
                        <a14:foregroundMark x1="87347" y1="83410" x2="65306" y2="89862"/>
                        <a14:foregroundMark x1="85714" y1="48387" x2="9020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9180" y="4905083"/>
            <a:ext cx="175605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65" b="96774" l="7347" r="91837">
                        <a14:foregroundMark x1="38776" y1="11060" x2="88980" y2="5991"/>
                        <a14:foregroundMark x1="88980" y1="5991" x2="90612" y2="5991"/>
                        <a14:foregroundMark x1="80408" y1="2765" x2="29388" y2="3687"/>
                        <a14:foregroundMark x1="8163" y1="31797" x2="7347" y2="47005"/>
                        <a14:foregroundMark x1="88163" y1="30415" x2="90612" y2="41935"/>
                        <a14:foregroundMark x1="90612" y1="31797" x2="91837" y2="41475"/>
                        <a14:foregroundMark x1="86122" y1="80645" x2="74286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1483" y="4805643"/>
            <a:ext cx="1988417" cy="176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5588"/>
          </a:xfrm>
        </p:spPr>
        <p:txBody>
          <a:bodyPr>
            <a:noAutofit/>
          </a:bodyPr>
          <a:lstStyle/>
          <a:p>
            <a:r>
              <a:rPr lang="ru-RU" sz="2000" dirty="0"/>
              <a:t>Автоматизация Р в словах с ударением на слоге в начале и середине слова.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E5AD2D-05F1-43B6-B842-6A333310DA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35" b="98673" l="9865" r="89686">
                        <a14:foregroundMark x1="34978" y1="92035" x2="55148" y2="97367"/>
                        <a14:backgroundMark x1="70404" y1="88053" x2="57848" y2="99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5523" cy="1655125"/>
          </a:xfrm>
          <a:prstGeom prst="rect">
            <a:avLst/>
          </a:prstGeom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42" b="89726" l="10000" r="90000">
                        <a14:foregroundMark x1="13428" y1="28799" x2="11250" y2="30479"/>
                        <a14:foregroundMark x1="21273" y1="22746" x2="18606" y2="24803"/>
                        <a14:foregroundMark x1="50313" y1="342" x2="32220" y2="14301"/>
                        <a14:foregroundMark x1="11250" y1="30479" x2="6563" y2="82534"/>
                        <a14:foregroundMark x1="6563" y1="82534" x2="25625" y2="97945"/>
                        <a14:foregroundMark x1="25625" y1="97945" x2="57813" y2="99315"/>
                        <a14:foregroundMark x1="57813" y1="99315" x2="84063" y2="96918"/>
                        <a14:foregroundMark x1="93187" y1="74253" x2="93438" y2="73630"/>
                        <a14:foregroundMark x1="84063" y1="96918" x2="88734" y2="85314"/>
                        <a14:foregroundMark x1="93438" y1="73630" x2="90634" y2="52890"/>
                        <a14:foregroundMark x1="87483" y1="42845" x2="74063" y2="24315"/>
                        <a14:foregroundMark x1="74063" y1="24315" x2="74688" y2="342"/>
                        <a14:backgroundMark x1="19063" y1="28425" x2="32188" y2="14384"/>
                        <a14:backgroundMark x1="20313" y1="27740" x2="12812" y2="27740"/>
                        <a14:backgroundMark x1="92813" y1="73973" x2="85938" y2="83219"/>
                        <a14:backgroundMark x1="88438" y1="42466" x2="91875" y2="52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5726" y="1047962"/>
            <a:ext cx="1866274" cy="165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F639AF-9061-4FD0-8B43-F5156AC2BB1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03" b="99498" l="3834" r="99042">
                        <a14:foregroundMark x1="47923" y1="20984" x2="48882" y2="22992"/>
                        <a14:foregroundMark x1="51278" y1="21787" x2="51278" y2="21787"/>
                        <a14:foregroundMark x1="49840" y1="22791" x2="53195" y2="22189"/>
                        <a14:foregroundMark x1="39457" y1="17771" x2="29393" y2="8233"/>
                        <a14:foregroundMark x1="29393" y1="8233" x2="32748" y2="1205"/>
                        <a14:foregroundMark x1="90575" y1="6928" x2="99042" y2="15663"/>
                        <a14:foregroundMark x1="99042" y1="15663" x2="85783" y2="13956"/>
                        <a14:foregroundMark x1="94409" y1="88353" x2="76837" y2="95181"/>
                        <a14:foregroundMark x1="76837" y1="95181" x2="77316" y2="99598"/>
                        <a14:foregroundMark x1="37061" y1="1004" x2="47444" y2="803"/>
                        <a14:foregroundMark x1="19489" y1="15161" x2="18530" y2="35141"/>
                        <a14:foregroundMark x1="18530" y1="35141" x2="24760" y2="46084"/>
                        <a14:foregroundMark x1="19010" y1="15161" x2="8626" y2="23996"/>
                        <a14:foregroundMark x1="8626" y1="23996" x2="14217" y2="33233"/>
                        <a14:foregroundMark x1="14217" y1="33233" x2="10543" y2="45482"/>
                        <a14:foregroundMark x1="7668" y1="81727" x2="3834" y2="91867"/>
                        <a14:foregroundMark x1="3834" y1="91867" x2="8626" y2="96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638" y="1556792"/>
            <a:ext cx="2144188" cy="50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1965A7-9A4D-4C1A-B337-1303FC422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4" y="-38592"/>
            <a:ext cx="9160064" cy="70685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65522D-9525-4680-BCE1-9D06EE44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6" b="99909" l="2716" r="99042">
                        <a14:foregroundMark x1="32428" y1="91324" x2="32428" y2="91324"/>
                        <a14:foregroundMark x1="23163" y1="95799" x2="23163" y2="95799"/>
                        <a14:foregroundMark x1="9904" y1="95799" x2="9904" y2="95799"/>
                        <a14:foregroundMark x1="33387" y1="91963" x2="33387" y2="91963"/>
                        <a14:foregroundMark x1="28115" y1="89041" x2="28115" y2="89041"/>
                        <a14:foregroundMark x1="23642" y1="86575" x2="24920" y2="93425"/>
                        <a14:foregroundMark x1="24920" y1="93425" x2="14377" y2="96164"/>
                        <a14:foregroundMark x1="14377" y1="96164" x2="13433" y2="96902"/>
                        <a14:foregroundMark x1="38896" y1="93814" x2="38978" y2="94064"/>
                        <a14:foregroundMark x1="38978" y1="94064" x2="32440" y2="97683"/>
                        <a14:foregroundMark x1="40575" y1="86119" x2="40620" y2="86415"/>
                        <a14:foregroundMark x1="41693" y1="93516" x2="46486" y2="99726"/>
                        <a14:foregroundMark x1="46486" y1="99726" x2="56230" y2="96986"/>
                        <a14:foregroundMark x1="56230" y1="96986" x2="49681" y2="90685"/>
                        <a14:foregroundMark x1="49681" y1="90685" x2="50103" y2="90082"/>
                        <a14:foregroundMark x1="88179" y1="78904" x2="99042" y2="94247"/>
                        <a14:foregroundMark x1="22204" y1="21279" x2="22204" y2="21279"/>
                        <a14:foregroundMark x1="40895" y1="23014" x2="40895" y2="23014"/>
                        <a14:foregroundMark x1="37220" y1="22374" x2="37220" y2="22374"/>
                        <a14:foregroundMark x1="39617" y1="23014" x2="39617" y2="23014"/>
                        <a14:foregroundMark x1="5911" y1="55616" x2="5911" y2="55616"/>
                        <a14:foregroundMark x1="3035" y1="52237" x2="3035" y2="52237"/>
                        <a14:foregroundMark x1="41214" y1="6575" x2="41214" y2="6575"/>
                        <a14:foregroundMark x1="41214" y1="6575" x2="41214" y2="6575"/>
                        <a14:foregroundMark x1="39297" y1="2466" x2="39297" y2="2466"/>
                        <a14:foregroundMark x1="18371" y1="97808" x2="18371" y2="97808"/>
                        <a14:backgroundMark x1="37540" y1="86758" x2="39936" y2="93699"/>
                        <a14:backgroundMark x1="39936" y1="93699" x2="38658" y2="87215"/>
                        <a14:backgroundMark x1="52716" y1="83653" x2="50639" y2="90137"/>
                        <a14:backgroundMark x1="9904" y1="98721" x2="24121" y2="99817"/>
                        <a14:backgroundMark x1="24121" y1="99817" x2="31470" y2="99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124744"/>
            <a:ext cx="3672408" cy="5878028"/>
          </a:xfrm>
          <a:prstGeom prst="rect">
            <a:avLst/>
          </a:prstGeom>
        </p:spPr>
      </p:pic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6D71E6AF-7B31-43F2-8C05-13A154BE8585}"/>
              </a:ext>
            </a:extLst>
          </p:cNvPr>
          <p:cNvSpPr/>
          <p:nvPr/>
        </p:nvSpPr>
        <p:spPr>
          <a:xfrm flipH="1">
            <a:off x="1116453" y="476672"/>
            <a:ext cx="4608512" cy="1872208"/>
          </a:xfrm>
          <a:prstGeom prst="wedgeEllipseCallou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75F917-90CE-4CFC-86E4-CCE661CF1514}"/>
              </a:ext>
            </a:extLst>
          </p:cNvPr>
          <p:cNvSpPr txBox="1"/>
          <p:nvPr/>
        </p:nvSpPr>
        <p:spPr>
          <a:xfrm>
            <a:off x="1625784" y="751056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ТЕБЕ БОЛЬШОЕ! ТЫ МЕНЯ СМОГ РАСКОЛДОВАТЬ  И Я СНОВА СТАЛА ДОБРОЙ! ТЫ 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30869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77B4F3-8B36-4693-8F31-9D2C1C76D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7" y="404664"/>
            <a:ext cx="7416823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/>
              <a:t>В лесной чаще жила-была ведьма Адриана. Обычно, в сказках ведьмы бывают злыми, но наша была очень доброй. Она помогала всем лесным жителям и людям, лечила их от всех болезней своим волшебным зельем. Но однажды с ней случилась беда…</a:t>
            </a:r>
          </a:p>
        </p:txBody>
      </p:sp>
      <p:pic>
        <p:nvPicPr>
          <p:cNvPr id="8" name="03. First Meeting">
            <a:hlinkClick r:id="" action="ppaction://media"/>
            <a:extLst>
              <a:ext uri="{FF2B5EF4-FFF2-40B4-BE49-F238E27FC236}">
                <a16:creationId xmlns:a16="http://schemas.microsoft.com/office/drawing/2014/main" id="{2FA3C17C-12C4-40E7-886C-863B9B2AA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4031" y="201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CB2FA-B8B3-415B-B430-411CF744C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64"/>
            <a:ext cx="9144000" cy="6858000"/>
          </a:xfrm>
          <a:prstGeom prst="rect">
            <a:avLst/>
          </a:prstGeom>
        </p:spPr>
      </p:pic>
      <p:pic>
        <p:nvPicPr>
          <p:cNvPr id="5" name="ведьма">
            <a:extLst>
              <a:ext uri="{FF2B5EF4-FFF2-40B4-BE49-F238E27FC236}">
                <a16:creationId xmlns:a16="http://schemas.microsoft.com/office/drawing/2014/main" id="{63B24C4D-9055-46E3-92F4-1749FA157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871583"/>
            <a:ext cx="3676207" cy="5877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E87A3B-50C9-4D3D-B76C-2D5E9E751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4" b="96818" l="4231" r="98077">
                        <a14:foregroundMark x1="14615" y1="22273" x2="29231" y2="5000"/>
                        <a14:foregroundMark x1="29231" y1="5000" x2="49212" y2="1939"/>
                        <a14:foregroundMark x1="79071" y1="6057" x2="87692" y2="10909"/>
                        <a14:foregroundMark x1="8871" y1="52165" x2="8846" y2="52273"/>
                        <a14:foregroundMark x1="9942" y1="47524" x2="9090" y2="51216"/>
                        <a14:foregroundMark x1="13462" y1="32273" x2="12160" y2="37914"/>
                        <a14:foregroundMark x1="6849" y1="47295" x2="6538" y2="53182"/>
                        <a14:foregroundMark x1="7692" y1="31364" x2="7571" y2="33654"/>
                        <a14:foregroundMark x1="4231" y1="40455" x2="10000" y2="51364"/>
                        <a14:foregroundMark x1="82308" y1="23636" x2="93461" y2="33924"/>
                        <a14:foregroundMark x1="95165" y1="46918" x2="93077" y2="53182"/>
                        <a14:foregroundMark x1="23846" y1="86818" x2="32692" y2="92273"/>
                        <a14:foregroundMark x1="76154" y1="86818" x2="69615" y2="91818"/>
                        <a14:foregroundMark x1="23846" y1="91364" x2="23846" y2="91364"/>
                        <a14:foregroundMark x1="25769" y1="89091" x2="26154" y2="96364"/>
                        <a14:foregroundMark x1="74231" y1="91364" x2="79231" y2="96818"/>
                        <a14:backgroundMark x1="10000" y1="35909" x2="8589" y2="37577"/>
                        <a14:backgroundMark x1="91154" y1="36364" x2="94231" y2="47273"/>
                        <a14:backgroundMark x1="91154" y1="35000" x2="95000" y2="45909"/>
                        <a14:backgroundMark x1="78077" y1="4091" x2="48462" y2="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3136"/>
            <a:ext cx="2476500" cy="2095500"/>
          </a:xfrm>
          <a:prstGeom prst="rect">
            <a:avLst/>
          </a:prstGeom>
        </p:spPr>
      </p:pic>
      <p:pic>
        <p:nvPicPr>
          <p:cNvPr id="9" name="котел">
            <a:extLst>
              <a:ext uri="{FF2B5EF4-FFF2-40B4-BE49-F238E27FC236}">
                <a16:creationId xmlns:a16="http://schemas.microsoft.com/office/drawing/2014/main" id="{1321FC2F-055E-493B-9F79-79D8B6C6F1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48" b="90826" l="9884" r="90814">
                        <a14:foregroundMark x1="34651" y1="8349" x2="60233" y2="7248"/>
                        <a14:foregroundMark x1="60233" y1="7248" x2="68140" y2="11743"/>
                        <a14:foregroundMark x1="89535" y1="63670" x2="90930" y2="80092"/>
                        <a14:foregroundMark x1="9884" y1="64128" x2="13256" y2="80092"/>
                        <a14:foregroundMark x1="28837" y1="89358" x2="52442" y2="90826"/>
                        <a14:foregroundMark x1="52442" y1="90826" x2="71512" y2="90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80" y="4293096"/>
            <a:ext cx="936104" cy="1152128"/>
          </a:xfrm>
          <a:prstGeom prst="rect">
            <a:avLst/>
          </a:prstGeom>
        </p:spPr>
      </p:pic>
      <p:pic>
        <p:nvPicPr>
          <p:cNvPr id="10" name="03. First Meeting">
            <a:hlinkClick r:id="" action="ppaction://media"/>
            <a:extLst>
              <a:ext uri="{FF2B5EF4-FFF2-40B4-BE49-F238E27FC236}">
                <a16:creationId xmlns:a16="http://schemas.microsoft.com/office/drawing/2014/main" id="{ACCDB3F5-4F21-4199-A973-68C1CA38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8" y="260648"/>
            <a:ext cx="406400" cy="406400"/>
          </a:xfrm>
          <a:prstGeom prst="rect">
            <a:avLst/>
          </a:prstGeom>
        </p:spPr>
      </p:pic>
      <p:sp>
        <p:nvSpPr>
          <p:cNvPr id="11" name="текст">
            <a:extLst>
              <a:ext uri="{FF2B5EF4-FFF2-40B4-BE49-F238E27FC236}">
                <a16:creationId xmlns:a16="http://schemas.microsoft.com/office/drawing/2014/main" id="{37E0A2AC-0363-4F29-A8CE-54AC5D100D5E}"/>
              </a:ext>
            </a:extLst>
          </p:cNvPr>
          <p:cNvSpPr txBox="1"/>
          <p:nvPr/>
        </p:nvSpPr>
        <p:spPr>
          <a:xfrm>
            <a:off x="586692" y="1368624"/>
            <a:ext cx="4742680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добрая Адриана ошиблась и сварила неправильное зелье…выпила его и превратилась…..</a:t>
            </a:r>
          </a:p>
        </p:txBody>
      </p:sp>
    </p:spTree>
    <p:extLst>
      <p:ext uri="{BB962C8B-B14F-4D97-AF65-F5344CB8AC3E}">
        <p14:creationId xmlns:p14="http://schemas.microsoft.com/office/powerpoint/2010/main" val="13624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3.7037E-6 L 0.08142 -0.03333 C 0.09878 -0.03981 0.12014 -0.0574 0.13906 -0.08009 C 0.16041 -0.10532 0.17465 -0.13101 0.18142 -0.15324 L 0.21545 -0.25856 " pathEditMode="relative" rAng="19080000" ptsTypes="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12C98-E75D-423C-A998-F497D367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48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6FF5BD-91B3-46BD-9061-3E76DB033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5527" l="9744" r="89776">
                        <a14:foregroundMark x1="51438" y1="958" x2="44409" y2="5431"/>
                        <a14:foregroundMark x1="44409" y1="5431" x2="41214" y2="19649"/>
                        <a14:foregroundMark x1="44089" y1="81949" x2="36741" y2="87220"/>
                        <a14:foregroundMark x1="34531" y1="94503" x2="34026" y2="96166"/>
                        <a14:foregroundMark x1="36741" y1="87220" x2="35532" y2="91202"/>
                        <a14:foregroundMark x1="34026" y1="96166" x2="37996" y2="96590"/>
                        <a14:foregroundMark x1="52723" y1="97747" x2="56836" y2="97424"/>
                        <a14:foregroundMark x1="72157" y1="95367" x2="72524" y2="95527"/>
                        <a14:foregroundMark x1="74760" y1="91800" x2="75469" y2="90619"/>
                        <a14:foregroundMark x1="72524" y1="95527" x2="72710" y2="95217"/>
                        <a14:backgroundMark x1="37540" y1="97444" x2="45208" y2="95048"/>
                        <a14:backgroundMark x1="45208" y1="95048" x2="44569" y2="97923"/>
                        <a14:backgroundMark x1="47764" y1="99042" x2="52236" y2="98562"/>
                        <a14:backgroundMark x1="56390" y1="98243" x2="60543" y2="97125"/>
                        <a14:backgroundMark x1="64377" y1="95687" x2="69968" y2="89776"/>
                        <a14:backgroundMark x1="69968" y1="89776" x2="71565" y2="95527"/>
                        <a14:backgroundMark x1="64537" y1="91534" x2="64856" y2="94569"/>
                        <a14:backgroundMark x1="76358" y1="87220" x2="76837" y2="90415"/>
                        <a14:backgroundMark x1="35144" y1="91054" x2="33866" y2="94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0" y="1241376"/>
            <a:ext cx="5472608" cy="56166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E89986-5A65-4C8B-9282-4C51CBDA6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5" b="99115" l="9865" r="89686">
                        <a14:backgroundMark x1="33632" y1="87611" x2="45291" y2="99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149088"/>
            <a:ext cx="2880320" cy="27809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7E73D3-C866-440E-A468-D18F26AB37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40" b="99658" l="4688" r="90625">
                        <a14:foregroundMark x1="52188" y1="0" x2="37813" y2="8562"/>
                        <a14:foregroundMark x1="37813" y1="8562" x2="30938" y2="25000"/>
                        <a14:foregroundMark x1="30938" y1="25000" x2="15625" y2="31164"/>
                        <a14:foregroundMark x1="15625" y1="31164" x2="6875" y2="65753"/>
                        <a14:foregroundMark x1="6875" y1="65753" x2="6250" y2="84247"/>
                        <a14:foregroundMark x1="6250" y1="84247" x2="19688" y2="94863"/>
                        <a14:foregroundMark x1="19688" y1="94863" x2="43125" y2="99658"/>
                        <a14:foregroundMark x1="42813" y1="7192" x2="59688" y2="1712"/>
                        <a14:foregroundMark x1="59688" y1="1712" x2="76250" y2="3082"/>
                        <a14:foregroundMark x1="76250" y1="3082" x2="82500" y2="7877"/>
                        <a14:foregroundMark x1="87188" y1="32192" x2="89063" y2="40411"/>
                        <a14:foregroundMark x1="13438" y1="32534" x2="14375" y2="42466"/>
                        <a14:foregroundMark x1="14063" y1="32877" x2="15625" y2="45890"/>
                        <a14:foregroundMark x1="12188" y1="46918" x2="18438" y2="32192"/>
                        <a14:foregroundMark x1="19375" y1="29110" x2="4688" y2="35616"/>
                        <a14:foregroundMark x1="4688" y1="35616" x2="11875" y2="49658"/>
                        <a14:foregroundMark x1="89375" y1="77397" x2="90625" y2="58219"/>
                        <a14:foregroundMark x1="90625" y1="58219" x2="85000" y2="4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76" y="4229928"/>
            <a:ext cx="2784648" cy="2565256"/>
          </a:xfrm>
          <a:prstGeom prst="rect">
            <a:avLst/>
          </a:prstGeom>
        </p:spPr>
      </p:pic>
      <p:pic>
        <p:nvPicPr>
          <p:cNvPr id="13" name="witch-laugh-reverb-1_fyzodfno">
            <a:hlinkClick r:id="" action="ppaction://media"/>
            <a:extLst>
              <a:ext uri="{FF2B5EF4-FFF2-40B4-BE49-F238E27FC236}">
                <a16:creationId xmlns:a16="http://schemas.microsoft.com/office/drawing/2014/main" id="{C2B3D212-7B68-4371-BB42-D509609EA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7839" y="764704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D6BBC5-0299-47F3-BBB1-BC6EBDD17C20}"/>
              </a:ext>
            </a:extLst>
          </p:cNvPr>
          <p:cNvSpPr txBox="1"/>
          <p:nvPr/>
        </p:nvSpPr>
        <p:spPr>
          <a:xfrm>
            <a:off x="5747458" y="141277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 очень злую ведьму!</a:t>
            </a:r>
          </a:p>
          <a:p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Мы с тобой должны помочь Адриане, выполнить все задания и сделать ее снова доброй!</a:t>
            </a:r>
          </a:p>
        </p:txBody>
      </p:sp>
    </p:spTree>
    <p:extLst>
      <p:ext uri="{BB962C8B-B14F-4D97-AF65-F5344CB8AC3E}">
        <p14:creationId xmlns:p14="http://schemas.microsoft.com/office/powerpoint/2010/main" val="15167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E8B5F-97AF-4ED2-96C8-66431DDF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Задание 1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«Рядочки»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69CEDC-3424-435C-B483-7D6699017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3" y="2133600"/>
            <a:ext cx="7994848" cy="377762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Если на картинке появится паучок, проговаривай слог РА, если гриб – РО, если летучая мышь – РЫ.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4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горь\Desktop\spider-cartoon-spider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8" y="1470395"/>
            <a:ext cx="1116708" cy="11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горь\Desktop\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16" y="1311413"/>
            <a:ext cx="1296144" cy="122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43" y="1425764"/>
            <a:ext cx="1116013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96" y="1411464"/>
            <a:ext cx="1116013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58" y="1457342"/>
            <a:ext cx="1116013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4" y="3251939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75" y="1425764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13" y="1461545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Игорь\Desktop\kisspng-bat-cartoon-drawing-illustration-bat-5a91d77d530703.75941576151950732534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0123">
            <a:off x="1384869" y="3337719"/>
            <a:ext cx="1714151" cy="9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3214762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80" y="5323025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51" y="3264208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6" y="5285196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78" y="2957417"/>
            <a:ext cx="196373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62" y="3077369"/>
            <a:ext cx="196373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2" y="5041515"/>
            <a:ext cx="196373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38" y="5386142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98" y="5386142"/>
            <a:ext cx="12985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96" y="5079344"/>
            <a:ext cx="196373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7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Задание 2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«Зелье ведьмы»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Помоги ведьме приготовить зелье, собери все грибы, проговаривая слова.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61807-35C6-413E-AE76-CC58AD03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000" y1="31000" x2="39000" y2="18000"/>
                        <a14:foregroundMark x1="39000" y1="18000" x2="49667" y2="15667"/>
                        <a14:foregroundMark x1="49667" y1="15667" x2="69000" y2="27667"/>
                        <a14:foregroundMark x1="69000" y1="27667" x2="70667" y2="31667"/>
                        <a14:foregroundMark x1="69000" y1="30000" x2="50000" y2="19000"/>
                        <a14:foregroundMark x1="50000" y1="19000" x2="39333" y2="30667"/>
                        <a14:foregroundMark x1="63667" y1="27667" x2="54000" y2="25000"/>
                        <a14:foregroundMark x1="54000" y1="25000" x2="50000" y2="3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9" y="2996952"/>
            <a:ext cx="4824536" cy="35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Игорь\Desktop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48" y="2913543"/>
            <a:ext cx="1494516" cy="14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7250" cy="795910"/>
          </a:xfrm>
        </p:spPr>
        <p:txBody>
          <a:bodyPr>
            <a:noAutofit/>
          </a:bodyPr>
          <a:lstStyle/>
          <a:p>
            <a:r>
              <a:rPr lang="ru-RU" sz="2800" dirty="0"/>
              <a:t>Слова: рак, раб, рама, рана, радуга, радио, рысь, рыба, руки, рот. 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59" y="1364546"/>
            <a:ext cx="1232259" cy="11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7081">
            <a:off x="696271" y="1418674"/>
            <a:ext cx="17002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4921">
            <a:off x="696272" y="3365382"/>
            <a:ext cx="17002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397" y="4908071"/>
            <a:ext cx="850107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05" y="2420629"/>
            <a:ext cx="850106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950">
            <a:off x="3711322" y="1224323"/>
            <a:ext cx="1526409" cy="145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893">
            <a:off x="5589070" y="1985872"/>
            <a:ext cx="914785" cy="8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867">
            <a:off x="6589271" y="4910396"/>
            <a:ext cx="1210940" cy="115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2577">
            <a:off x="1056765" y="5324597"/>
            <a:ext cx="1218401" cy="115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4D0BE6-BFBF-49D2-A13B-975620B1B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9" b="94089" l="9744" r="89776">
                        <a14:foregroundMark x1="41214" y1="20447" x2="49201" y2="958"/>
                        <a14:foregroundMark x1="42013" y1="17891" x2="44409" y2="6550"/>
                        <a14:foregroundMark x1="44409" y1="6550" x2="46965" y2="3195"/>
                        <a14:foregroundMark x1="44089" y1="9105" x2="44089" y2="9904"/>
                        <a14:foregroundMark x1="42971" y1="14058" x2="46965" y2="4952"/>
                        <a14:foregroundMark x1="65495" y1="11022" x2="61661" y2="5591"/>
                        <a14:foregroundMark x1="62939" y1="11821" x2="62141" y2="5591"/>
                        <a14:foregroundMark x1="65655" y1="9904" x2="65176" y2="6869"/>
                        <a14:foregroundMark x1="63099" y1="6070" x2="68690" y2="8786"/>
                        <a14:foregroundMark x1="24760" y1="91853" x2="34026" y2="98083"/>
                        <a14:foregroundMark x1="34026" y1="98083" x2="46326" y2="94728"/>
                        <a14:foregroundMark x1="46326" y1="94728" x2="67732" y2="99201"/>
                        <a14:foregroundMark x1="67732" y1="99201" x2="77476" y2="94089"/>
                        <a14:foregroundMark x1="77476" y1="94089" x2="77316" y2="84505"/>
                        <a14:backgroundMark x1="48562" y1="11981" x2="48562" y2="11981"/>
                        <a14:backgroundMark x1="47056" y1="4702" x2="49201" y2="0"/>
                        <a14:backgroundMark x1="40895" y1="18211" x2="41920" y2="15963"/>
                        <a14:backgroundMark x1="63932" y1="13422" x2="65122" y2="12158"/>
                        <a14:backgroundMark x1="59425" y1="18211" x2="63591" y2="13785"/>
                        <a14:backgroundMark x1="61717" y1="5731" x2="56390" y2="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5942403" cy="48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8637E-6 L 0.29427 -0.13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69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5704E-6 L 0.33768 0.1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5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4642E-6 L 0.33038 0.412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1617E-6 L 0.18906 0.315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15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66513E-6 L 0.0158 0.48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4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1732E-6 L -0.15295 0.331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1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3418E-6 L -0.33958 0.5459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27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8637E-6 L -0.36076 0.21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10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3233E-6 L -0.38576 -0.036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-1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1709E-6 L -0.279 -0.15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7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AD9919-91E1-468A-A55C-AD08E0F22F47}"/>
              </a:ext>
            </a:extLst>
          </p:cNvPr>
          <p:cNvSpPr txBox="1"/>
          <p:nvPr/>
        </p:nvSpPr>
        <p:spPr>
          <a:xfrm>
            <a:off x="323528" y="1859340"/>
            <a:ext cx="88204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Взрослый озвучивает пауков в предложенной последовательности </a:t>
            </a:r>
          </a:p>
          <a:p>
            <a:r>
              <a:rPr lang="ru-RU" sz="2400" dirty="0"/>
              <a:t>(Мама, папа, малыш)звук отличается по тембру,  паучки здороваются, говорят</a:t>
            </a:r>
          </a:p>
          <a:p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«</a:t>
            </a:r>
            <a:r>
              <a:rPr lang="ru-RU" sz="2400" b="1" dirty="0" err="1">
                <a:solidFill>
                  <a:srgbClr val="FF0000"/>
                </a:solidFill>
              </a:rPr>
              <a:t>дра-дра</a:t>
            </a:r>
            <a:r>
              <a:rPr lang="ru-RU" sz="2400" b="1" dirty="0">
                <a:solidFill>
                  <a:srgbClr val="FF0000"/>
                </a:solidFill>
              </a:rPr>
              <a:t>». </a:t>
            </a:r>
            <a:r>
              <a:rPr lang="ru-RU" sz="2400" dirty="0"/>
              <a:t>Если говорит папа, то </a:t>
            </a:r>
            <a:r>
              <a:rPr lang="ru-RU" sz="2400" u="sng" dirty="0">
                <a:solidFill>
                  <a:srgbClr val="FF0000"/>
                </a:solidFill>
              </a:rPr>
              <a:t>грубый</a:t>
            </a:r>
            <a:r>
              <a:rPr lang="ru-RU" sz="2400" dirty="0"/>
              <a:t> голос, если мама, </a:t>
            </a:r>
            <a:r>
              <a:rPr lang="ru-RU" sz="2400" u="sng" dirty="0">
                <a:solidFill>
                  <a:srgbClr val="FF0000"/>
                </a:solidFill>
              </a:rPr>
              <a:t>обычный женский</a:t>
            </a:r>
            <a:r>
              <a:rPr lang="ru-RU" sz="2400" dirty="0"/>
              <a:t>, если </a:t>
            </a:r>
            <a:r>
              <a:rPr lang="ru-RU" sz="2400" u="sng" dirty="0">
                <a:solidFill>
                  <a:srgbClr val="FF0000"/>
                </a:solidFill>
              </a:rPr>
              <a:t>малыш, тоненький</a:t>
            </a:r>
            <a:r>
              <a:rPr lang="ru-RU" sz="2400" dirty="0"/>
              <a:t>. Ребенок повторяет в такой же последовательности. </a:t>
            </a:r>
          </a:p>
          <a:p>
            <a:br>
              <a:rPr lang="ru-RU" sz="2400" dirty="0"/>
            </a:b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46E8A-1F76-4754-A0F6-40F3AB0A67A6}"/>
              </a:ext>
            </a:extLst>
          </p:cNvPr>
          <p:cNvSpPr txBox="1"/>
          <p:nvPr/>
        </p:nvSpPr>
        <p:spPr>
          <a:xfrm>
            <a:off x="1763688" y="54868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ЗАДАНИЕ 3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«ПАУЧЬЕ ПРИВЕТСВИЕ» </a:t>
            </a:r>
          </a:p>
        </p:txBody>
      </p:sp>
    </p:spTree>
    <p:extLst>
      <p:ext uri="{BB962C8B-B14F-4D97-AF65-F5344CB8AC3E}">
        <p14:creationId xmlns:p14="http://schemas.microsoft.com/office/powerpoint/2010/main" val="189622490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295</TotalTime>
  <Words>333</Words>
  <Application>Microsoft Office PowerPoint</Application>
  <PresentationFormat>Экран (4:3)</PresentationFormat>
  <Paragraphs>26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Легкий дым</vt:lpstr>
      <vt:lpstr>Игра: Спасение ведьмы  Адрианы составитель: учитель-логопед СП «Детский сад Березка» ГБОУСЛШ с.Камышла Насырова Г.Р.</vt:lpstr>
      <vt:lpstr>Презентация PowerPoint</vt:lpstr>
      <vt:lpstr>Презентация PowerPoint</vt:lpstr>
      <vt:lpstr>Презентация PowerPoint</vt:lpstr>
      <vt:lpstr>Задание 1 «Рядочки»</vt:lpstr>
      <vt:lpstr>Презентация PowerPoint</vt:lpstr>
      <vt:lpstr>Задание 2 «Зелье ведьмы»</vt:lpstr>
      <vt:lpstr>Слова: рак, раб, рама, рана, радуга, радио, рысь, рыба, руки, рот. </vt:lpstr>
      <vt:lpstr>Презентация PowerPoint</vt:lpstr>
      <vt:lpstr>Презентация PowerPoint</vt:lpstr>
      <vt:lpstr>ЗАДАНИЕ 4 «ЗАКОЛДОВАННЫЕ КАРТИНКИ»</vt:lpstr>
      <vt:lpstr>Презентация PowerPoint</vt:lpstr>
      <vt:lpstr>Автоматизация Р в словах с ударением на слоге в начале и середине слова.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днс</cp:lastModifiedBy>
  <cp:revision>52</cp:revision>
  <dcterms:created xsi:type="dcterms:W3CDTF">2020-04-02T18:06:41Z</dcterms:created>
  <dcterms:modified xsi:type="dcterms:W3CDTF">2020-12-02T15:48:50Z</dcterms:modified>
</cp:coreProperties>
</file>