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8" r:id="rId4"/>
    <p:sldId id="265" r:id="rId5"/>
    <p:sldId id="259" r:id="rId6"/>
    <p:sldId id="260" r:id="rId7"/>
    <p:sldId id="263" r:id="rId8"/>
    <p:sldId id="258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00"/>
    <a:srgbClr val="4FA7FF"/>
    <a:srgbClr val="339933"/>
    <a:srgbClr val="9966FF"/>
    <a:srgbClr val="3B9DFF"/>
    <a:srgbClr val="0D8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7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CFFC-27A6-4815-BEE3-3E8E0D3E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52362"/>
      </p:ext>
    </p:extLst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BF36-4D9E-4CDB-A087-E4C7A9272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6286"/>
      </p:ext>
    </p:extLst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1598-30F8-4687-AB58-455ADEDF2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03201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FF0F-D89B-42E4-A27A-BB07C5C13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88457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4FE8-D092-40A2-BAAA-FDEC8A001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84428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CA8E-8389-4692-B33D-8206170A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59049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CAF4-7386-4BD2-A84F-7A0F6D69C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83920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F11-3C0E-4700-9ABB-27588F473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24309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1DA1-337B-4964-9F79-0D76DFF33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39198"/>
      </p:ext>
    </p:extLst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A433-A783-429A-9521-709395D2F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62496"/>
      </p:ext>
    </p:extLst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C763-C1FE-47D0-8AB8-9D13B346E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1537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D65EF-008E-42F0-A703-94C30609A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audio" Target="../media/audio4.wav"/><Relationship Id="rId7" Type="http://schemas.openxmlformats.org/officeDocument/2006/relationships/image" Target="../media/image51.png"/><Relationship Id="rId12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3.png"/><Relationship Id="rId5" Type="http://schemas.openxmlformats.org/officeDocument/2006/relationships/audio" Target="../media/audio6.wav"/><Relationship Id="rId10" Type="http://schemas.openxmlformats.org/officeDocument/2006/relationships/image" Target="../media/image62.png"/><Relationship Id="rId4" Type="http://schemas.openxmlformats.org/officeDocument/2006/relationships/audio" Target="../media/audio5.wav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562600" cy="8763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7200" b="1" kern="10">
              <a:ln w="19050">
                <a:solidFill>
                  <a:srgbClr val="4FA7FF"/>
                </a:solidFill>
                <a:round/>
                <a:headEnd/>
                <a:tailEnd/>
              </a:ln>
              <a:solidFill>
                <a:srgbClr val="FF8585"/>
              </a:solidFill>
              <a:effectLst>
                <a:outerShdw dist="35921" dir="2700000" algn="ctr" rotWithShape="0">
                  <a:srgbClr val="0066CC"/>
                </a:outerShdw>
              </a:effectLst>
              <a:latin typeface="Wonderland"/>
            </a:endParaRP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105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kern="10">
              <a:ln w="9525">
                <a:solidFill>
                  <a:srgbClr val="0D86FF"/>
                </a:solidFill>
                <a:round/>
                <a:headEnd/>
                <a:tailEnd/>
              </a:ln>
              <a:solidFill>
                <a:srgbClr val="71B8FF"/>
              </a:solidFill>
              <a:effectLst>
                <a:outerShdw dist="35921" dir="2700000" algn="ctr" rotWithShape="0">
                  <a:srgbClr val="2161A7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825875"/>
            <a:ext cx="2092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2175"/>
            <a:ext cx="7096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7113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860800"/>
            <a:ext cx="6937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6050"/>
            <a:ext cx="18018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5173663"/>
            <a:ext cx="16827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7813"/>
            <a:ext cx="200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2387600" y="136525"/>
            <a:ext cx="63960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В гостях у Белочки </a:t>
            </a:r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Лолы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2400" b="1" dirty="0">
                <a:latin typeface="Monotype Corsiva" pitchFamily="66" charset="0"/>
              </a:rPr>
              <a:t>Автоматизация звука Л  и Ль в слогах и </a:t>
            </a:r>
            <a:r>
              <a:rPr lang="ru-RU" sz="2400" b="1" dirty="0" smtClean="0">
                <a:latin typeface="Monotype Corsiva" pitchFamily="66" charset="0"/>
              </a:rPr>
              <a:t>словах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61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1338" y="4603750"/>
            <a:ext cx="1552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Рисунок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71638"/>
            <a:ext cx="3003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025" y="1936750"/>
            <a:ext cx="33496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783638" y="6397625"/>
            <a:ext cx="355600" cy="4683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385763" y="304800"/>
            <a:ext cx="8534400" cy="6248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838200" y="7620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143000" y="990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762000" y="2133600"/>
            <a:ext cx="2590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066800" y="23622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2209800" y="23622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762000" y="3429000"/>
            <a:ext cx="3810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1066800" y="3657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09800" y="3657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3352800" y="3657600"/>
            <a:ext cx="914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876300" y="0"/>
            <a:ext cx="4953000" cy="2362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8080"/>
              </a:solidFill>
            </a:endParaRPr>
          </a:p>
          <a:p>
            <a:pPr algn="ctr"/>
            <a:r>
              <a:rPr lang="ru-RU" dirty="0"/>
              <a:t>Белочка </a:t>
            </a:r>
            <a:r>
              <a:rPr lang="ru-RU" dirty="0" err="1"/>
              <a:t>Лола</a:t>
            </a:r>
            <a:r>
              <a:rPr lang="ru-RU" dirty="0"/>
              <a:t> играет  со своими гостями в </a:t>
            </a:r>
          </a:p>
          <a:p>
            <a:pPr algn="ctr"/>
            <a:r>
              <a:rPr lang="ru-RU" dirty="0"/>
              <a:t>Игру «Раздели слова на слоги»</a:t>
            </a:r>
          </a:p>
          <a:p>
            <a:pPr algn="ctr"/>
            <a:r>
              <a:rPr lang="ru-RU" dirty="0"/>
              <a:t>Определи в названии каких изображений</a:t>
            </a:r>
          </a:p>
          <a:p>
            <a:pPr algn="ctr"/>
            <a:r>
              <a:rPr lang="ru-RU" dirty="0"/>
              <a:t>один слог, два слога, три слога.</a:t>
            </a:r>
          </a:p>
          <a:p>
            <a:pPr algn="ctr"/>
            <a:r>
              <a:rPr lang="ru-RU" dirty="0"/>
              <a:t>Называй и щелкай по картинке</a:t>
            </a:r>
          </a:p>
          <a:p>
            <a:pPr algn="ctr"/>
            <a:r>
              <a:rPr lang="ru-RU" dirty="0"/>
              <a:t>(«пирог», в слове «пирог» 2 слога и т. д.).</a:t>
            </a:r>
          </a:p>
          <a:p>
            <a:pPr algn="ctr"/>
            <a:r>
              <a:rPr lang="ru-RU" b="1" dirty="0"/>
              <a:t>Четко произноси звук «Л».</a:t>
            </a:r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акула,вилка</a:t>
            </a:r>
            <a:r>
              <a:rPr lang="ru-RU" b="1" dirty="0"/>
              <a:t>, </a:t>
            </a:r>
            <a:r>
              <a:rPr lang="ru-RU" b="1" dirty="0" err="1"/>
              <a:t>стул,волк</a:t>
            </a:r>
            <a:r>
              <a:rPr lang="ru-RU" b="1" dirty="0"/>
              <a:t>, белка, бутылка)</a:t>
            </a:r>
          </a:p>
          <a:p>
            <a:pPr algn="ctr"/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2302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4840288"/>
            <a:ext cx="623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905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876800"/>
            <a:ext cx="14255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8768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740275"/>
            <a:ext cx="1651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740275"/>
            <a:ext cx="11668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402638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71676E-6 C -0.00626 -0.00208 -0.00643 -0.00092 -0.01112 -0.00624 C -0.01233 -0.00763 -0.01285 -0.00994 -0.01424 -0.01063 C -0.01667 -0.01202 -0.01962 -0.01202 -0.02223 -0.01272 C -0.02796 -0.01757 -0.03351 -0.01826 -0.03976 -0.02104 C -0.04619 -0.03006 -0.0389 -0.0215 -0.04931 -0.02751 C -0.07136 -0.04046 -0.04706 -0.02936 -0.06199 -0.03584 C -0.07188 -0.04624 -0.0816 -0.05225 -0.09376 -0.05711 C -0.10105 -0.06358 -0.10921 -0.07029 -0.11754 -0.07399 C -0.13265 -0.0874 -0.15001 -0.09457 -0.16511 -0.10774 C -0.16546 -0.10798 -0.17449 -0.11607 -0.17466 -0.1163 C -0.17969 -0.123 -0.18212 -0.13017 -0.1889 -0.13318 C -0.1948 -0.13896 -0.19844 -0.14381 -0.20487 -0.14798 C -0.21337 -0.1593 -0.22171 -0.17272 -0.23178 -0.18173 C -0.23924 -0.19722 -0.25435 -0.21641 -0.26511 -0.22821 C -0.2691 -0.2326 -0.27136 -0.23815 -0.27466 -0.243 C -0.27709 -0.2467 -0.28265 -0.25364 -0.28265 -0.25364 " pathEditMode="relative" ptsTypes="ffffffffffffffff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0.04913 0.00856 0.10313 0.01064 0.15278 0.01457 C 0.44774 0.00971 0.33038 0.02821 0.45226 -0.00254 C 0.45764 -0.00531 0.4625 -0.00878 0.46823 -0.01086 C 0.47326 -0.01294 0.47882 -0.01271 0.48385 -0.01503 C 0.48802 -0.01711 0.49132 -0.0215 0.49549 -0.02381 C 0.53941 -0.04763 0.48698 -0.01456 0.52292 -0.03653 C 0.54809 -0.05179 0.56858 -0.07306 0.59149 -0.09179 C 0.59878 -0.10451 0.60521 -0.11745 0.61493 -0.12786 C 0.61719 -0.13526 0.62135 -0.13803 0.62465 -0.14474 C 0.6316 -0.15815 0.63819 -0.17225 0.64826 -0.18312 C 0.64965 -0.18867 0.65017 -0.19583 0.65417 -0.2 " pathEditMode="relative" rAng="0" ptsTypes="fffffffffff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28324E-6 C 0.0026 -0.00508 0.00573 -0.01109 0.00955 -0.01479 C 0.01267 -0.0178 0.01649 -0.01965 0.0191 -0.02311 C 0.02222 -0.02728 0.02483 -0.03259 0.02865 -0.03583 C 0.03021 -0.03722 0.03194 -0.03837 0.03333 -0.03999 C 0.0441 -0.05225 0.0533 -0.06797 0.0651 -0.07814 C 0.07118 -0.09202 0.07899 -0.10496 0.08576 -0.11837 C 0.08785 -0.12254 0.08993 -0.12693 0.09201 -0.13109 C 0.09306 -0.13317 0.09531 -0.13733 0.09531 -0.13733 C 0.09809 -0.1482 0.09601 -0.14219 0.10313 -0.15629 C 0.10417 -0.15837 0.10538 -0.16069 0.10642 -0.16277 C 0.10747 -0.16485 0.10955 -0.16901 0.10955 -0.16901 C 0.11163 -0.1778 0.11597 -0.18427 0.1191 -0.19236 C 0.12274 -0.21155 0.13038 -0.23028 0.13802 -0.24716 C 0.14063 -0.25826 0.14462 -0.29017 0.15087 -0.29803 C 0.16476 -0.33572 0.17309 -0.3852 0.17309 -0.42705 " pathEditMode="relative" ptsTypes="fffffffffffffff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C -0.00417 -0.03815 -0.0099 -0.07653 -0.02587 -0.1089 C -0.02987 -0.11722 -0.03039 -0.12901 -0.03334 -0.13826 C -0.03855 -0.15491 -0.04375 -0.17109 -0.04983 -0.18751 C -0.05243 -0.20231 -0.05469 -0.21803 -0.05903 -0.23213 C -0.06372 -0.2467 -0.06181 -0.23653 -0.06441 -0.24924 C -0.06563 -0.25503 -0.06702 -0.26081 -0.06806 -0.26659 C -0.06945 -0.27375 -0.07188 -0.28878 -0.07188 -0.28832 C -0.07118 -0.31329 -0.07223 -0.34497 -0.06632 -0.37017 C -0.06355 -0.40462 -0.06355 -0.39352 -0.06632 -0.44161 C -0.0665 -0.44601 -0.06806 -0.45387 -0.06806 -0.45364 " pathEditMode="relative" rAng="0" ptsTypes="ffffffffff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-2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1179 C 0.00503 -0.0326 -0.00313 -0.00509 0.00486 -0.02589 C 0.00955 -0.03838 0.01163 -0.05202 0.01771 -0.06358 C 0.01996 -0.07329 0.02413 -0.08324 0.02864 -0.09179 C 0.03194 -0.10497 0.03715 -0.11699 0.04149 -0.12925 C 0.04479 -0.1385 0.04618 -0.14682 0.05052 -0.15514 C 0.05521 -0.17688 0.06232 -0.19699 0.06719 -0.21873 C 0.07743 -0.26566 0.08576 -0.31399 0.1 -0.35954 C 0.10312 -0.38266 0.10816 -0.40832 0.11476 -0.43006 C 0.11753 -0.4504 0.11996 -0.47052 0.12205 -0.49087 C 0.12378 -0.50543 0.12309 -0.51699 0.12951 -0.52878 C 0.13298 -0.54613 0.13837 -0.563 0.14236 -0.58035 C 0.14653 -0.59861 0.15035 -0.6185 0.15885 -0.63422 C 0.16007 -0.63884 0.1625 -0.64832 0.1625 -0.64809 " pathEditMode="relative" rAng="0" ptsTypes="fffffffffffff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31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69942E-6 C 0.00139 -0.01503 0.00504 -0.02775 0.00782 -0.04231 C 0.00903 -0.04879 0.01268 -0.06127 0.01268 -0.06127 C 0.01424 -0.0733 0.01459 -0.08578 0.01737 -0.09734 C 0.01719 -0.11792 0.02483 -0.22752 0.00782 -0.27052 C 0.00487 -0.29388 -0.00173 -0.31931 -0.00954 -0.34035 C -0.01388 -0.35214 -0.01666 -0.36509 -0.02222 -0.37619 C -0.02569 -0.39029 -0.0309 -0.40578 -0.03663 -0.4185 C -0.03888 -0.42359 -0.04444 -0.4333 -0.04444 -0.4333 C -0.04791 -0.4474 -0.04322 -0.43191 -0.05086 -0.44601 C -0.05677 -0.45711 -0.06111 -0.47075 -0.06666 -0.48208 C -0.0677 -0.48416 -0.06996 -0.48463 -0.07152 -0.48625 C -0.07326 -0.4881 -0.07482 -0.49018 -0.07621 -0.49249 C -0.07795 -0.49526 -0.07899 -0.49873 -0.08107 -0.50104 C -0.0842 -0.50451 -0.08871 -0.50474 -0.09218 -0.50729 C -0.10381 -0.51607 -0.09583 -0.51191 -0.10486 -0.51584 C -0.10642 -0.51723 -0.10781 -0.51885 -0.10954 -0.52 C -0.11111 -0.52093 -0.11302 -0.52093 -0.1144 -0.52208 C -0.11996 -0.52648 -0.12447 -0.53295 -0.1302 -0.53688 C -0.14114 -0.54428 -0.14878 -0.55029 -0.15885 -0.56023 C -0.1684 -0.56971 -0.1743 -0.58359 -0.1842 -0.59191 C -0.19166 -0.60671 -0.19809 -0.60786 -0.21111 -0.61087 C -0.22048 -0.61318 -0.21475 -0.61295 -0.21909 -0.61295 " pathEditMode="relative" ptsTypes="ffffffffffffffffffffff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384" grpId="0" animBg="1"/>
      <p:bldP spid="153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926138" y="4191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26138" y="4586288"/>
            <a:ext cx="381000" cy="381000"/>
          </a:xfrm>
          <a:prstGeom prst="actionButtonHelp">
            <a:avLst/>
          </a:prstGeom>
          <a:solidFill>
            <a:srgbClr val="ABD5FF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Прямоугольник 3"/>
          <p:cNvSpPr>
            <a:spLocks noChangeArrowheads="1"/>
          </p:cNvSpPr>
          <p:nvPr/>
        </p:nvSpPr>
        <p:spPr bwMode="auto">
          <a:xfrm>
            <a:off x="2286000" y="890588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</a:t>
            </a:r>
          </a:p>
          <a:p>
            <a:r>
              <a:rPr lang="ru-RU" dirty="0"/>
              <a:t>закрепление правильного произношения звука «Л и Ль» в слогах и словах. 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 - развивать фонематический слух: определение наличия и места звука </a:t>
            </a:r>
          </a:p>
          <a:p>
            <a:r>
              <a:rPr lang="ru-RU" dirty="0"/>
              <a:t>   в слове,  </a:t>
            </a:r>
          </a:p>
          <a:p>
            <a:r>
              <a:rPr lang="ru-RU" dirty="0"/>
              <a:t> - учить согласовывать числительные с существительными;</a:t>
            </a:r>
          </a:p>
          <a:p>
            <a:r>
              <a:rPr lang="ru-RU" dirty="0"/>
              <a:t> - упражнять в словоизменении;</a:t>
            </a:r>
          </a:p>
          <a:p>
            <a:r>
              <a:rPr lang="ru-RU" dirty="0"/>
              <a:t> - учить делить слова на слоги.</a:t>
            </a:r>
          </a:p>
          <a:p>
            <a:r>
              <a:rPr lang="ru-RU" b="1" dirty="0"/>
              <a:t>           Управление презентацией:</a:t>
            </a:r>
            <a:endParaRPr lang="ru-RU" dirty="0"/>
          </a:p>
          <a:p>
            <a:r>
              <a:rPr lang="ru-RU" dirty="0"/>
              <a:t>           листать слайды – кнопка</a:t>
            </a:r>
          </a:p>
          <a:p>
            <a:r>
              <a:rPr lang="ru-RU" dirty="0"/>
              <a:t>           узнать задание - кнопка</a:t>
            </a: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497638"/>
            <a:ext cx="360363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64A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905000" y="2286000"/>
            <a:ext cx="5410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Сегодня мы будем учиться правильно произносить 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звук «Л» и познакомимся с белочкой </a:t>
            </a:r>
            <a:r>
              <a:rPr lang="ru-RU" sz="3600" b="1" dirty="0" err="1">
                <a:solidFill>
                  <a:srgbClr val="FF0000"/>
                </a:solidFill>
                <a:latin typeface="Monotype Corsiva" pitchFamily="66" charset="0"/>
              </a:rPr>
              <a:t>Лолой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3600" dirty="0">
                <a:latin typeface="Monotype Corsiva" pitchFamily="66" charset="0"/>
              </a:rPr>
              <a:t> </a:t>
            </a:r>
          </a:p>
        </p:txBody>
      </p:sp>
      <p:pic>
        <p:nvPicPr>
          <p:cNvPr id="4101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4913"/>
            <a:ext cx="200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510338"/>
            <a:ext cx="360363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2689225" y="381000"/>
            <a:ext cx="4724400" cy="2971800"/>
          </a:xfrm>
          <a:prstGeom prst="roundRect">
            <a:avLst>
              <a:gd name="adj" fmla="val 16667"/>
            </a:avLst>
          </a:prstGeom>
          <a:solidFill>
            <a:srgbClr val="DAEEFA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008080"/>
              </a:solidFill>
            </a:endParaRPr>
          </a:p>
          <a:p>
            <a:pPr algn="ctr"/>
            <a:r>
              <a:rPr lang="ru-RU" dirty="0">
                <a:solidFill>
                  <a:srgbClr val="008080"/>
                </a:solidFill>
              </a:rPr>
              <a:t>Белочка </a:t>
            </a:r>
            <a:r>
              <a:rPr lang="ru-RU" dirty="0" err="1">
                <a:solidFill>
                  <a:srgbClr val="008080"/>
                </a:solidFill>
              </a:rPr>
              <a:t>Лола</a:t>
            </a:r>
            <a:r>
              <a:rPr lang="ru-RU" dirty="0">
                <a:solidFill>
                  <a:srgbClr val="008080"/>
                </a:solidFill>
              </a:rPr>
              <a:t> рассыпала орешки грибочки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и шишки,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помоги ей собрать их в корзинку. </a:t>
            </a:r>
          </a:p>
          <a:p>
            <a:pPr algn="ctr"/>
            <a:r>
              <a:rPr lang="ru-RU" dirty="0" smtClean="0">
                <a:solidFill>
                  <a:srgbClr val="008080"/>
                </a:solidFill>
              </a:rPr>
              <a:t>Придумай слово со звуком Л </a:t>
            </a:r>
            <a:r>
              <a:rPr lang="ru-RU" dirty="0" smtClean="0">
                <a:solidFill>
                  <a:srgbClr val="008080"/>
                </a:solidFill>
              </a:rPr>
              <a:t>и </a:t>
            </a:r>
            <a:r>
              <a:rPr lang="ru-RU" dirty="0">
                <a:solidFill>
                  <a:srgbClr val="008080"/>
                </a:solidFill>
              </a:rPr>
              <a:t>только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потом щёлкай  на шишку</a:t>
            </a:r>
          </a:p>
          <a:p>
            <a:pPr algn="ctr"/>
            <a:r>
              <a:rPr lang="ru-RU" dirty="0" smtClean="0">
                <a:solidFill>
                  <a:srgbClr val="008080"/>
                </a:solidFill>
              </a:rPr>
              <a:t>Придумай слово со звуком Ль </a:t>
            </a:r>
            <a:r>
              <a:rPr lang="ru-RU" dirty="0">
                <a:solidFill>
                  <a:srgbClr val="008080"/>
                </a:solidFill>
              </a:rPr>
              <a:t>и только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потом щёлкай  на орешек</a:t>
            </a:r>
            <a:endParaRPr lang="ru-RU" b="1" dirty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rgbClr val="008080"/>
                </a:solidFill>
              </a:rPr>
              <a:t>Придумай слово на звуки Л и Ль  </a:t>
            </a:r>
            <a:r>
              <a:rPr lang="ru-RU" dirty="0">
                <a:solidFill>
                  <a:srgbClr val="008080"/>
                </a:solidFill>
              </a:rPr>
              <a:t>и только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потом щёлкай  на грибочек</a:t>
            </a:r>
            <a:endParaRPr lang="ru-RU" b="1" dirty="0">
              <a:solidFill>
                <a:schemeClr val="bg2"/>
              </a:solidFill>
            </a:endParaRPr>
          </a:p>
          <a:p>
            <a:pPr algn="ctr"/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124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07163"/>
            <a:ext cx="360363" cy="360362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7613"/>
            <a:ext cx="200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575175"/>
            <a:ext cx="19192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2028825" y="2312988"/>
            <a:ext cx="2044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499">
            <a:off x="2252663" y="4829175"/>
            <a:ext cx="1597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492">
            <a:off x="7994650" y="4724400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6792">
            <a:off x="4005263" y="4746625"/>
            <a:ext cx="1597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498">
            <a:off x="6800851" y="5303837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4706">
            <a:off x="5868988" y="3270250"/>
            <a:ext cx="1597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499">
            <a:off x="7196138" y="4597400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7764463" y="3797300"/>
            <a:ext cx="1603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2073275" y="3117850"/>
            <a:ext cx="2044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7627938" y="4057650"/>
            <a:ext cx="17129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4879975" y="2292350"/>
            <a:ext cx="2044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998">
            <a:off x="6892925" y="3671888"/>
            <a:ext cx="17954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3669">
            <a:off x="5978526" y="4660900"/>
            <a:ext cx="5064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3669">
            <a:off x="7321551" y="5543550"/>
            <a:ext cx="3540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18381">
            <a:off x="2056607" y="6106319"/>
            <a:ext cx="45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18381">
            <a:off x="7484268" y="5056982"/>
            <a:ext cx="303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5902">
            <a:off x="4598194" y="5761831"/>
            <a:ext cx="431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351463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28575" y="6502400"/>
            <a:ext cx="360363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462" grpId="0" animBg="1"/>
      <p:bldP spid="1846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202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905000" y="533400"/>
            <a:ext cx="5181600" cy="1752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 лесу много ягод </a:t>
            </a:r>
          </a:p>
          <a:p>
            <a:pPr algn="ctr"/>
            <a:r>
              <a:rPr lang="ru-RU" dirty="0" smtClean="0"/>
              <a:t>Придумай слово со звуком  «</a:t>
            </a:r>
            <a:r>
              <a:rPr lang="ru-RU" dirty="0"/>
              <a:t>Л</a:t>
            </a:r>
            <a:r>
              <a:rPr lang="ru-RU" dirty="0" smtClean="0"/>
              <a:t>» </a:t>
            </a:r>
            <a:r>
              <a:rPr lang="ru-RU" dirty="0"/>
              <a:t>и только потом щёлкай</a:t>
            </a:r>
          </a:p>
          <a:p>
            <a:pPr algn="ctr"/>
            <a:r>
              <a:rPr lang="ru-RU" dirty="0"/>
              <a:t>по землянике</a:t>
            </a:r>
          </a:p>
          <a:p>
            <a:pPr algn="ctr"/>
            <a:r>
              <a:rPr lang="ru-RU" dirty="0" smtClean="0"/>
              <a:t>Придумай слово со звуком </a:t>
            </a:r>
            <a:r>
              <a:rPr lang="ru-RU" dirty="0" smtClean="0"/>
              <a:t> «</a:t>
            </a:r>
            <a:r>
              <a:rPr lang="ru-RU" dirty="0" smtClean="0"/>
              <a:t>Ль</a:t>
            </a:r>
            <a:r>
              <a:rPr lang="ru-RU" dirty="0" smtClean="0"/>
              <a:t>» </a:t>
            </a:r>
            <a:r>
              <a:rPr lang="ru-RU" dirty="0"/>
              <a:t>и только потом щёлкай</a:t>
            </a:r>
          </a:p>
          <a:p>
            <a:pPr algn="ctr"/>
            <a:r>
              <a:rPr lang="ru-RU" dirty="0"/>
              <a:t>по малине</a:t>
            </a:r>
          </a:p>
        </p:txBody>
      </p:sp>
      <p:sp>
        <p:nvSpPr>
          <p:cNvPr id="1230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278438"/>
            <a:ext cx="1320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5410200"/>
            <a:ext cx="7000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597400"/>
            <a:ext cx="1216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664075"/>
            <a:ext cx="660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438650"/>
            <a:ext cx="7000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5600700"/>
            <a:ext cx="1320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989388"/>
            <a:ext cx="1320801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0" y="990600"/>
            <a:ext cx="313213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89650"/>
            <a:ext cx="7000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6178550"/>
            <a:ext cx="10556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-76200" y="6492875"/>
            <a:ext cx="360363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304" grpId="0" animBg="1"/>
      <p:bldP spid="123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7938"/>
            <a:ext cx="914717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flipH="1">
            <a:off x="744538" y="0"/>
            <a:ext cx="3249612" cy="2895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Белочка </a:t>
            </a:r>
            <a:r>
              <a:rPr lang="ru-RU" sz="1600" dirty="0" err="1"/>
              <a:t>Лола</a:t>
            </a:r>
            <a:r>
              <a:rPr lang="ru-RU" sz="1600" dirty="0"/>
              <a:t> ждёт гостей ,</a:t>
            </a:r>
          </a:p>
          <a:p>
            <a:pPr algn="ctr"/>
            <a:r>
              <a:rPr lang="ru-RU" sz="1600" dirty="0"/>
              <a:t>Помоги навести ей порядок</a:t>
            </a:r>
          </a:p>
          <a:p>
            <a:pPr algn="ctr"/>
            <a:r>
              <a:rPr lang="ru-RU" sz="1600" dirty="0"/>
              <a:t> в комнате. Щёлкай по предмету </a:t>
            </a:r>
          </a:p>
          <a:p>
            <a:pPr algn="ctr"/>
            <a:r>
              <a:rPr lang="ru-RU" sz="1600" dirty="0"/>
              <a:t>и называй его, чётко выделяя </a:t>
            </a:r>
          </a:p>
          <a:p>
            <a:pPr algn="ctr"/>
            <a:r>
              <a:rPr lang="ru-RU" sz="1600" dirty="0"/>
              <a:t>звуки Л и Ль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19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856038"/>
            <a:ext cx="31591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251">
            <a:off x="1658144" y="6125369"/>
            <a:ext cx="7207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3876675"/>
            <a:ext cx="1797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733800"/>
            <a:ext cx="20177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049">
            <a:off x="914400" y="48641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5864225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25637">
            <a:off x="6378575" y="5919788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962525"/>
            <a:ext cx="13684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954713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81000"/>
            <a:ext cx="19716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20528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83050"/>
            <a:ext cx="16383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382000" y="6491288"/>
            <a:ext cx="360363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6.93642E-6 C -0.00364 -0.0007 -0.00764 -0.00047 -0.01111 -0.00232 C -0.01319 -0.00348 -0.01424 -0.00671 -0.01597 -0.00856 C -0.02083 -0.01388 -0.02656 -0.01874 -0.03177 -0.02336 C -0.03611 -0.03122 -0.03854 -0.03492 -0.04444 -0.04024 C -0.04826 -0.0481 -0.05226 -0.05481 -0.05712 -0.06151 C -0.06042 -0.07469 -0.07604 -0.09527 -0.08576 -0.10151 C -0.09496 -0.11376 -0.0901 -0.11053 -0.09844 -0.11423 C -0.1026 -0.12001 -0.11476 -0.13064 -0.12066 -0.13319 C -0.12483 -0.13897 -0.12934 -0.14267 -0.13489 -0.1459 C -0.14028 -0.14891 -0.13976 -0.14544 -0.13976 -0.1503 " pathEditMode="relative" ptsTypes="ffffffffff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8844E-6 C -0.00209 0.01989 -0.00834 0.03052 -0.01441 0.04856 C -0.01684 0.05573 -0.01806 0.06174 -0.02223 0.06775 C -0.02275 0.06983 -0.02309 0.07214 -0.02379 0.07399 C -0.02466 0.0763 -0.02639 0.07792 -0.02709 0.08024 C -0.03369 0.10058 -0.02344 0.07839 -0.03178 0.09503 C -0.03455 0.10659 -0.03785 0.11885 -0.04289 0.12902 C -0.04514 0.14104 -0.04792 0.15307 -0.05087 0.16486 C -0.05191 0.16902 -0.054 0.17758 -0.054 0.17781 C -0.05747 0.22544 -0.0566 0.20301 -0.054 0.2874 C -0.05382 0.29249 -0.0533 0.29711 -0.05244 0.3022 C -0.05174 0.30636 -0.04931 0.31492 -0.04931 0.31515 C -0.0474 0.33827 -0.04775 0.32763 -0.04775 0.34659 " pathEditMode="relative" rAng="0" ptsTypes="ffffffffffff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7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8 C 0.01563 -0.01272 0.03056 -0.02659 0.04462 -0.04162 C 0.04983 -0.0474 0.054 -0.0548 0.06007 -0.06012 C 0.07205 -0.07075 0.08091 -0.0837 0.09098 -0.09665 C 0.09445 -0.1015 0.09966 -0.10497 0.10261 -0.11052 C 0.10782 -0.12 0.11563 -0.1304 0.11997 -0.14058 C 0.12066 -0.14266 0.12066 -0.14543 0.12171 -0.14728 C 0.12848 -0.15908 0.13803 -0.1704 0.14514 -0.18197 C 0.15261 -0.19468 0.15695 -0.20809 0.1665 -0.21873 C 0.16702 -0.22104 0.16737 -0.22358 0.16841 -0.22566 C 0.1691 -0.22751 0.17136 -0.22844 0.17223 -0.23029 C 0.17935 -0.24809 0.16771 -0.23098 0.17778 -0.24879 C 0.179 -0.25064 0.18056 -0.25156 0.18195 -0.25318 C 0.18334 -0.25526 0.18438 -0.2578 0.18577 -0.26012 C 0.19063 -0.27815 0.20521 -0.29572 0.22066 -0.3015 C 0.22778 -0.31445 0.22032 -0.30312 0.23004 -0.31329 C 0.23334 -0.31676 0.23994 -0.32462 0.23994 -0.32416 C 0.24202 -0.33249 0.2448 -0.33734 0.24966 -0.34312 C 0.25382 -0.35838 0.24879 -0.33988 0.25348 -0.36601 C 0.25382 -0.36832 0.25539 -0.37272 0.25539 -0.37249 " pathEditMode="relative" rAng="0" ptsTypes="fffffffffffffffffff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18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213 C -0.00209 0.01875 -0.00139 0.01598 -0.00052 0.01366 C 0.00035 0.01042 0.00087 0.00718 0.00191 0.00394 C 0.00347 -0.00092 0.00642 -0.01111 0.00642 -0.01088 C 0.00989 -0.04537 0.01475 -0.07893 0.02257 -0.1125 C 0.02465 -0.12129 0.02587 -0.13055 0.02708 -0.13981 C 0.02812 -0.14791 0.0276 -0.15625 0.02934 -0.16435 C 0.03003 -0.16828 0.03281 -0.17083 0.0342 -0.17453 C 0.03871 -0.1875 0.03923 -0.20092 0.04323 -0.21388 C 0.04826 -0.25324 0.05052 -0.29398 0.05937 -0.33263 C 0.06111 -0.34953 0.06302 -0.36574 0.06632 -0.38217 C 0.06788 -0.40069 0.06805 -0.41296 0.07309 -0.42916 C 0.07673 -0.47291 0.07396 -0.51643 0.07083 -0.56018 C 0.0717 -0.60416 0.05764 -0.66574 0.07778 -0.71111 " pathEditMode="relative" rAng="0" ptsTypes="fffffffffffff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C -0.00989 0.00393 -0.01284 -0.00439 -0.01979 -0.0111 C -0.0375 -0.02728 -0.05434 -0.04509 -0.0717 -0.06197 C -0.07639 -0.0733 -0.08385 -0.0807 -0.09132 -0.08948 C -0.09548 -0.09457 -0.09826 -0.10081 -0.10191 -0.10659 C -0.10434 -0.11515 -0.10902 -0.11954 -0.11267 -0.12809 C -0.12413 -0.1533 -0.11666 -0.14289 -0.12708 -0.15584 C -0.12951 -0.16486 -0.13854 -0.17965 -0.14305 -0.18752 C -0.15434 -0.20786 -0.16753 -0.22705 -0.17882 -0.24717 C -0.18402 -0.25596 -0.18819 -0.26567 -0.19323 -0.27491 C -0.19409 -0.27653 -0.19392 -0.27931 -0.19514 -0.28116 C -0.19757 -0.28509 -0.20382 -0.29156 -0.20382 -0.29156 " pathEditMode="relative" rAng="0" ptsTypes="fffffffffff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-14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4162E-6 C -0.00052 -0.00208 -0.00174 -0.00416 -0.00156 -0.00624 C -0.00121 -0.01063 0.00052 -0.01479 0.00156 -0.01896 C 0.00313 -0.02543 0.00365 -0.03445 0.00625 -0.04023 C 0.00712 -0.04185 0.00851 -0.043 0.00955 -0.04439 C 0.01198 -0.06104 0.01667 -0.07676 0.02066 -0.09294 C 0.02465 -0.1089 0.02604 -0.11884 0.03333 -0.13317 C 0.03681 -0.14011 0.03767 -0.14751 0.04132 -0.15422 C 0.04375 -0.16416 0.04497 -0.17133 0.04913 -0.17965 C 0.05208 -0.19167 0.0566 -0.20092 0.06181 -0.21133 C 0.06372 -0.21526 0.06476 -0.22011 0.06667 -0.22404 C 0.06892 -0.23375 0.075 -0.23768 0.07934 -0.24531 C 0.0816 -0.24924 0.08576 -0.2578 0.08576 -0.2578 C 0.08733 -0.26427 0.08976 -0.27075 0.09201 -0.27699 C 0.09288 -0.2793 0.09514 -0.28323 0.09514 -0.28323 " pathEditMode="relative" ptsTypes="ffffffffffffff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47 C -0.0066 0.00277 -0.00399 0.00277 -0.01198 -0.00047 C -0.01528 -0.00162 -0.02187 -0.00463 -0.02187 -0.0044 C -0.0276 -0.01064 -0.03177 -0.01526 -0.03854 -0.01827 C -0.0474 -0.02798 -0.05746 -0.03908 -0.06875 -0.04301 C -0.07743 -0.05133 -0.08646 -0.05734 -0.09531 -0.06497 C -0.09844 -0.06775 -0.10069 -0.07168 -0.10365 -0.07422 C -0.10746 -0.077 -0.11181 -0.07815 -0.11545 -0.0807 C -0.11701 -0.08185 -0.11892 -0.08347 -0.12049 -0.08509 C -0.12222 -0.08694 -0.12326 -0.09018 -0.12535 -0.09203 C -0.12795 -0.09411 -0.1309 -0.09434 -0.13368 -0.09642 C -0.14236 -0.10243 -0.15365 -0.11145 -0.16215 -0.11885 C -0.17066 -0.12601 -0.17587 -0.13549 -0.18212 -0.14544 C -0.18646 -0.15191 -0.19219 -0.1563 -0.19722 -0.16116 C -0.22587 -0.18775 -0.19392 -0.16578 -0.21389 -0.17896 C -0.22101 -0.18891 -0.23108 -0.19445 -0.23906 -0.20347 C -0.25 -0.21619 -0.26163 -0.23168 -0.27396 -0.24116 C -0.28177 -0.25734 -0.2717 -0.23931 -0.2842 -0.25249 C -0.29236 -0.26197 -0.29583 -0.27284 -0.30573 -0.27723 C -0.30746 -0.27862 -0.31059 -0.28139 -0.31059 -0.28139 " pathEditMode="relative" rAng="0" ptsTypes="fffffffffffff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-13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185E-6 C 0.00729 -0.00162 0.01354 -0.00394 0.02066 -0.00625 C 0.02691 -0.01503 0.03541 -0.02058 0.04288 -0.02752 C 0.05 -0.03422 0.05069 -0.04093 0.05868 -0.0444 C 0.06319 -0.05318 0.06962 -0.05758 0.07621 -0.06336 C 0.09444 -0.07954 0.07656 -0.07052 0.08889 -0.07607 C 0.09531 -0.08463 0.09791 -0.08925 0.10642 -0.09295 C 0.10746 -0.09503 0.10798 -0.09781 0.10955 -0.09943 C 0.11076 -0.10081 0.11302 -0.09989 0.11423 -0.10151 C 0.11545 -0.10313 0.1151 -0.1059 0.11597 -0.10775 C 0.12066 -0.11908 0.12048 -0.11815 0.12534 -0.12463 " pathEditMode="relative" ptsTypes="ffffffffffA">
                                      <p:cBhvr>
                                        <p:cTn id="5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C 0.02187 -0.01041 -0.00174 0.00023 0.05781 -0.00463 C 0.06788 -0.00532 0.07951 -0.01226 0.08993 -0.01365 C 0.10312 -0.01966 0.11666 -0.02197 0.13003 -0.02706 C 0.15034 -0.03515 0.16996 -0.04301 0.19114 -0.04717 C 0.20121 -0.05203 0.21284 -0.05411 0.22343 -0.05619 C 0.23697 -0.06312 0.24687 -0.06544 0.2618 -0.06729 C 0.27239 -0.07237 0.28316 -0.08023 0.29409 -0.08301 C 0.31111 -0.08786 0.32552 -0.08856 0.34375 -0.08995 C 0.3618 -0.09341 0.38055 -0.10243 0.39843 -0.10312 C 0.43368 -0.10474 0.46909 -0.10497 0.50434 -0.10567 C 0.52013 -0.11099 0.4993 -0.10451 0.52847 -0.11006 C 0.53941 -0.11237 0.54722 -0.11515 0.5592 -0.11677 C 0.56718 -0.12047 0.57552 -0.1207 0.58333 -0.1237 C 0.59444 -0.12786 0.60468 -0.13411 0.61527 -0.13943 C 0.62534 -0.14405 0.63732 -0.14428 0.64756 -0.1459 C 0.66128 -0.15237 0.65381 -0.1496 0.66996 -0.15284 C 0.69635 -0.16486 0.72326 -0.17734 0.75052 -0.18428 C 0.76232 -0.19538 0.74739 -0.1822 0.7618 -0.19075 C 0.76354 -0.19191 0.76475 -0.19399 0.76649 -0.19538 C 0.76788 -0.1963 0.76961 -0.19677 0.77118 -0.19746 C 0.79062 -0.21596 0.76336 -0.19075 0.7809 -0.2044 C 0.7842 -0.20717 0.78802 -0.20925 0.79062 -0.21318 C 0.79166 -0.21457 0.79253 -0.21665 0.79375 -0.21781 C 0.80503 -0.2296 0.81649 -0.237 0.8243 -0.25365 C 0.82795 -0.27376 0.82743 -0.26544 0.82743 -0.27838 " pathEditMode="relative" rAng="0" ptsTypes="fffffffffffffffffffffffffA">
                                      <p:cBhvr>
                                        <p:cTn id="5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02" y="-13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029200" y="28575"/>
            <a:ext cx="3733800" cy="3581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8080"/>
                </a:solidFill>
              </a:rPr>
              <a:t>К белочке </a:t>
            </a:r>
            <a:r>
              <a:rPr lang="ru-RU" dirty="0" err="1">
                <a:solidFill>
                  <a:srgbClr val="008080"/>
                </a:solidFill>
              </a:rPr>
              <a:t>Лоле</a:t>
            </a:r>
            <a:r>
              <a:rPr lang="ru-RU" dirty="0">
                <a:solidFill>
                  <a:srgbClr val="008080"/>
                </a:solidFill>
              </a:rPr>
              <a:t> на блины пришли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  гости  называй их и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 щёлкай по животному</a:t>
            </a:r>
          </a:p>
          <a:p>
            <a:pPr algn="ctr"/>
            <a:r>
              <a:rPr lang="ru-RU" b="1" dirty="0">
                <a:solidFill>
                  <a:srgbClr val="008080"/>
                </a:solidFill>
              </a:rPr>
              <a:t>Четко произноси </a:t>
            </a:r>
          </a:p>
          <a:p>
            <a:pPr algn="ctr"/>
            <a:r>
              <a:rPr lang="ru-RU" b="1" dirty="0">
                <a:solidFill>
                  <a:srgbClr val="008080"/>
                </a:solidFill>
              </a:rPr>
              <a:t>звуки «Л» и «Ль».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Чтобы убрать текст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 задания, щелкните 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по нему.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(лошадка,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лось, волчонок,</a:t>
            </a:r>
          </a:p>
          <a:p>
            <a:pPr algn="ctr"/>
            <a:r>
              <a:rPr lang="ru-RU" dirty="0">
                <a:solidFill>
                  <a:srgbClr val="008080"/>
                </a:solidFill>
              </a:rPr>
              <a:t>верблюжонок, </a:t>
            </a:r>
            <a:r>
              <a:rPr lang="ru-RU" dirty="0" err="1">
                <a:solidFill>
                  <a:srgbClr val="008080"/>
                </a:solidFill>
              </a:rPr>
              <a:t>улитка,слоник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9221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2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32238"/>
            <a:ext cx="10239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563"/>
            <a:ext cx="1431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15906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510213"/>
            <a:ext cx="825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513"/>
            <a:ext cx="16938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128963"/>
            <a:ext cx="10112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295900"/>
            <a:ext cx="14620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402638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4509E-6 C 0.0033 -0.00254 0.00677 -0.00462 0.01007 -0.0067 C 0.01302 -0.00832 0.01649 -0.01272 0.01927 -0.01549 C 0.0224 -0.01873 0.02552 -0.02243 0.02847 -0.02589 C 0.0309 -0.02867 0.03212 -0.03306 0.03472 -0.03491 C 0.03767 -0.0393 0.04097 -0.04416 0.04323 -0.0504 C 0.04601 -0.0578 0.04861 -0.06659 0.05226 -0.07214 C 0.05469 -0.08069 0.05174 -0.07167 0.05573 -0.07861 C 0.05903 -0.08439 0.06129 -0.09156 0.06493 -0.09665 C 0.06754 -0.10589 0.07083 -0.10936 0.07448 -0.11607 C 0.07726 -0.12046 0.08004 -0.12416 0.08247 -0.12902 C 0.08316 -0.12994 0.08351 -0.13179 0.0842 -0.13272 C 0.08472 -0.13341 0.08542 -0.13341 0.08594 -0.1341 C 0.08872 -0.13711 0.08681 -0.13549 0.08872 -0.13919 C 0.09097 -0.14312 0.09392 -0.14705 0.0967 -0.14821 C 0.09827 -0.14867 0.10139 -0.14936 0.10139 -0.14936 " pathEditMode="relative" rAng="0" ptsTypes="fffffffffffffff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74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8555E-6 C -0.00312 -0.01272 0.00591 -0.01827 0.01285 -0.02752 C 0.01736 -0.03353 0.01962 -0.03954 0.02552 -0.04231 C 0.03854 -0.05966 0.02118 -0.03885 0.03664 -0.05064 C 0.05295 -0.06312 0.03125 -0.05272 0.04618 -0.05919 C 0.05452 -0.07029 0.06476 -0.07468 0.07466 -0.08231 C 0.07969 -0.08625 0.08507 -0.09249 0.09063 -0.09503 C 0.10139 -0.10012 0.11424 -0.10382 0.12552 -0.10567 C 0.14775 -0.11307 0.16927 -0.12185 0.19219 -0.12463 C 0.2125 -0.13133 0.23334 -0.13757 0.254 -0.14151 C 0.2592 -0.14359 0.26354 -0.14705 0.26841 -0.15006 C 0.27275 -0.1526 0.28108 -0.15838 0.28108 -0.15838 C 0.28386 -0.16231 0.28802 -0.16486 0.29063 -0.16902 C 0.29254 -0.17203 0.29254 -0.17619 0.29375 -0.17966 " pathEditMode="relative" ptsTypes="fffffffffffff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C 0.04011 -0.0185 0.00625 -0.00439 0.10643 -0.00647 C 0.12066 -0.00971 0.13507 -0.01064 0.14914 -0.0148 C 0.16494 -0.01942 0.18056 -0.02613 0.19688 -0.02751 C 0.21059 -0.02867 0.22431 -0.02867 0.23803 -0.0296 C 0.24549 -0.03006 0.25278 -0.03098 0.26025 -0.03168 C 0.26875 -0.03561 0.27726 -0.03861 0.28577 -0.04231 C 0.28924 -0.04948 0.29063 -0.05734 0.29532 -0.06358 " pathEditMode="relative" ptsTypes="fffffff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4624E-7 C 0.01371 0.00393 0.02621 0.01179 0.03975 0.0148 C 0.05139 0.02243 0.0618 0.02612 0.07465 0.02959 C 0.08437 0.03722 0.09375 0.04 0.10486 0.04231 C 0.11146 0.04532 0.11736 0.04994 0.12396 0.05295 C 0.14097 0.06058 0.15885 0.06612 0.17621 0.07191 C 0.18264 0.08 0.17691 0.07445 0.19062 0.07815 C 0.19496 0.0793 0.19913 0.08115 0.2033 0.08254 C 0.2059 0.08347 0.2085 0.08393 0.21111 0.08462 C 0.21996 0.0904 0.22847 0.09295 0.23819 0.09503 C 0.24618 0.09896 0.25364 0.10173 0.26198 0.10358 C 0.27205 0.11006 0.28298 0.11052 0.29375 0.11422 C 0.30364 0.11769 0.31423 0.12231 0.32396 0.12693 C 0.33194 0.12624 0.34774 0.12462 0.34774 0.12462 " pathEditMode="relative" ptsTypes="fffffffffffff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62428E-6 C 0.01284 0.01618 0.01631 0.01179 0.0302 0.02104 C 0.04027 0.02774 0.04964 0.03653 0.06041 0.04 C 0.06562 0.04485 0.07065 0.0467 0.07621 0.05063 C 0.08263 0.05526 0.08836 0.06034 0.0953 0.06335 C 0.11735 0.08462 0.08801 0.0578 0.10798 0.07167 C 0.10937 0.0726 0.10989 0.07491 0.1111 0.07607 C 0.11458 0.0793 0.11822 0.08208 0.12221 0.08439 C 0.13541 0.09179 0.15121 0.09318 0.1651 0.09711 C 0.17343 0.09942 0.18211 0.10566 0.19062 0.10566 " pathEditMode="relative" ptsTypes="fffffffff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21387E-6 C 0.01145 -0.01595 -0.00522 0.00855 0.00468 -0.01064 C 0.00676 -0.0148 0.0111 -0.0185 0.01423 -0.02127 C 0.02065 -0.03422 0.03055 -0.04347 0.03958 -0.05295 C 0.04426 -0.0578 0.04895 -0.0659 0.05399 -0.06983 C 0.06406 -0.07769 0.05312 -0.06474 0.06353 -0.07607 C 0.0677 -0.08046 0.07256 -0.0837 0.07621 -0.08879 C 0.08524 -0.10104 0.08055 -0.0978 0.08888 -0.1015 C 0.09444 -0.10936 0.1026 -0.11306 0.10798 -0.12046 C 0.11336 -0.12809 0.11701 -0.13572 0.12378 -0.14173 C 0.1302 -0.15445 0.14114 -0.16301 0.15069 -0.17133 C 0.16145 -0.18081 0.1559 -0.17919 0.1618 -0.18821 C 0.16701 -0.1963 0.17239 -0.2037 0.17777 -0.21156 " pathEditMode="relative" ptsTypes="ffffffffffff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402" grpId="0" animBg="1"/>
      <p:bldP spid="1640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3675"/>
            <a:ext cx="2184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809750"/>
            <a:ext cx="14049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809750"/>
            <a:ext cx="14795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9138"/>
            <a:ext cx="29130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249613"/>
            <a:ext cx="161131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8466">
            <a:off x="2243138" y="50371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75113"/>
            <a:ext cx="20177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52400" y="84138"/>
            <a:ext cx="5181600" cy="2057400"/>
          </a:xfrm>
          <a:prstGeom prst="roundRect">
            <a:avLst>
              <a:gd name="adj" fmla="val 16667"/>
            </a:avLst>
          </a:prstGeom>
          <a:solidFill>
            <a:srgbClr val="CFE9F9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Друзья принесли белочке </a:t>
            </a:r>
            <a:r>
              <a:rPr lang="ru-RU" dirty="0" err="1">
                <a:solidFill>
                  <a:schemeClr val="bg2"/>
                </a:solidFill>
              </a:rPr>
              <a:t>Лоле</a:t>
            </a:r>
            <a:r>
              <a:rPr lang="ru-RU" dirty="0">
                <a:solidFill>
                  <a:schemeClr val="bg2"/>
                </a:solidFill>
              </a:rPr>
              <a:t> разные подарки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называй их чётко произноси звуки Л и Ль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 и щёлкай по ним</a:t>
            </a: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386763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275" grpId="0" animBg="1"/>
      <p:bldP spid="1127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1049338" y="4473575"/>
            <a:ext cx="2209800" cy="1905000"/>
          </a:xfrm>
          <a:prstGeom prst="foldedCorner">
            <a:avLst>
              <a:gd name="adj" fmla="val 12500"/>
            </a:avLst>
          </a:prstGeom>
          <a:solidFill>
            <a:srgbClr val="D5EAFF"/>
          </a:soli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3657600" y="4495800"/>
            <a:ext cx="2209800" cy="1905000"/>
          </a:xfrm>
          <a:prstGeom prst="foldedCorner">
            <a:avLst>
              <a:gd name="adj" fmla="val 12500"/>
            </a:avLst>
          </a:prstGeom>
          <a:solidFill>
            <a:srgbClr val="D5EAFF"/>
          </a:soli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6248400" y="4495800"/>
            <a:ext cx="2209800" cy="1905000"/>
          </a:xfrm>
          <a:prstGeom prst="foldedCorner">
            <a:avLst>
              <a:gd name="adj" fmla="val 12500"/>
            </a:avLst>
          </a:prstGeom>
          <a:solidFill>
            <a:srgbClr val="D5EAFF"/>
          </a:solid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219200" y="5715000"/>
            <a:ext cx="1676400" cy="533400"/>
          </a:xfrm>
          <a:prstGeom prst="rect">
            <a:avLst/>
          </a:prstGeom>
          <a:solidFill>
            <a:schemeClr val="bg1"/>
          </a:solidFill>
          <a:ln w="412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886200" y="5715000"/>
            <a:ext cx="1676400" cy="533400"/>
          </a:xfrm>
          <a:prstGeom prst="rect">
            <a:avLst/>
          </a:prstGeom>
          <a:solidFill>
            <a:schemeClr val="bg1"/>
          </a:solidFill>
          <a:ln w="412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6400800" y="5715000"/>
            <a:ext cx="1676400" cy="533400"/>
          </a:xfrm>
          <a:prstGeom prst="rect">
            <a:avLst/>
          </a:prstGeom>
          <a:solidFill>
            <a:schemeClr val="bg1"/>
          </a:solidFill>
          <a:ln w="412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>
            <a:off x="75438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69342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50292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>
            <a:off x="44196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23622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1752600" y="5715000"/>
            <a:ext cx="0" cy="533400"/>
          </a:xfrm>
          <a:prstGeom prst="line">
            <a:avLst/>
          </a:prstGeom>
          <a:noFill/>
          <a:ln w="412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Oval 18"/>
          <p:cNvSpPr>
            <a:spLocks noChangeArrowheads="1"/>
          </p:cNvSpPr>
          <p:nvPr/>
        </p:nvSpPr>
        <p:spPr bwMode="auto">
          <a:xfrm>
            <a:off x="1371600" y="5867400"/>
            <a:ext cx="228600" cy="228600"/>
          </a:xfrm>
          <a:prstGeom prst="ellipse">
            <a:avLst/>
          </a:prstGeom>
          <a:solidFill>
            <a:srgbClr val="09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4648200" y="5867400"/>
            <a:ext cx="228600" cy="228600"/>
          </a:xfrm>
          <a:prstGeom prst="ellipse">
            <a:avLst/>
          </a:prstGeom>
          <a:solidFill>
            <a:srgbClr val="09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Oval 20"/>
          <p:cNvSpPr>
            <a:spLocks noChangeArrowheads="1"/>
          </p:cNvSpPr>
          <p:nvPr/>
        </p:nvSpPr>
        <p:spPr bwMode="auto">
          <a:xfrm>
            <a:off x="7696200" y="5867400"/>
            <a:ext cx="228600" cy="228600"/>
          </a:xfrm>
          <a:prstGeom prst="ellipse">
            <a:avLst/>
          </a:prstGeom>
          <a:solidFill>
            <a:srgbClr val="09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Help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rgbClr val="99CC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38200"/>
            <a:ext cx="1095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684213"/>
            <a:ext cx="224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54313"/>
            <a:ext cx="15843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855663"/>
            <a:ext cx="1638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081213"/>
            <a:ext cx="1238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438400"/>
            <a:ext cx="15557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2139950" y="338138"/>
            <a:ext cx="5181600" cy="2057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/>
              <a:t>Лола</a:t>
            </a:r>
            <a:r>
              <a:rPr lang="ru-RU" dirty="0"/>
              <a:t> и друзья решили поиграть в игру </a:t>
            </a:r>
          </a:p>
          <a:p>
            <a:pPr algn="ctr"/>
            <a:r>
              <a:rPr lang="ru-RU" dirty="0"/>
              <a:t>«Определи место звука Л в слове»</a:t>
            </a:r>
          </a:p>
          <a:p>
            <a:pPr algn="ctr"/>
            <a:r>
              <a:rPr lang="ru-RU" dirty="0"/>
              <a:t>Называй картинку, определяй место </a:t>
            </a:r>
          </a:p>
          <a:p>
            <a:pPr algn="ctr"/>
            <a:r>
              <a:rPr lang="ru-RU" dirty="0"/>
              <a:t>звука </a:t>
            </a:r>
            <a:r>
              <a:rPr lang="ru-RU" b="1" dirty="0"/>
              <a:t>«Л»</a:t>
            </a:r>
            <a:r>
              <a:rPr lang="ru-RU" dirty="0"/>
              <a:t> в слове и щелкай по картинке.</a:t>
            </a:r>
          </a:p>
          <a:p>
            <a:pPr algn="ctr"/>
            <a:r>
              <a:rPr lang="ru-RU" b="1" dirty="0"/>
              <a:t>Четко произноси звук «Л».</a:t>
            </a:r>
          </a:p>
          <a:p>
            <a:pPr algn="ctr"/>
            <a:r>
              <a:rPr lang="ru-RU" dirty="0"/>
              <a:t>Чтобы убрать текст задания, </a:t>
            </a:r>
          </a:p>
          <a:p>
            <a:pPr algn="ctr"/>
            <a:r>
              <a:rPr lang="ru-RU" dirty="0"/>
              <a:t>щелкните по нему.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370888" y="6497638"/>
            <a:ext cx="360362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4162E-6 C -0.00694 0.00671 -0.0125 0.01341 -0.02048 0.01688 C -0.02604 0.02405 -0.02239 0.02035 -0.03316 0.02544 C -0.04045 0.02867 -0.04462 0.03538 -0.05208 0.03792 C -0.05607 0.04324 -0.05955 0.04624 -0.06493 0.04856 C -0.07101 0.05642 -0.0651 0.04971 -0.07604 0.05711 C -0.08541 0.06359 -0.07604 0.05919 -0.08698 0.06752 C -0.09149 0.07098 -0.0967 0.0726 -0.10156 0.07607 C -0.10399 0.07792 -0.1066 0.08046 -0.1092 0.08231 C -0.11354 0.08532 -0.12205 0.09087 -0.12205 0.09087 C -0.12726 0.10127 -0.1401 0.11098 -0.14913 0.11422 C -0.15503 0.11885 -0.16007 0.12393 -0.16649 0.12671 C -0.17153 0.13364 -0.18055 0.13896 -0.18698 0.14382 C -0.19236 0.14775 -0.19757 0.15214 -0.20295 0.1563 C -0.20798 0.16023 -0.21007 0.1644 -0.21562 0.16694 C -0.22135 0.1748 -0.22847 0.17711 -0.23472 0.18382 C -0.23993 0.18937 -0.24479 0.19561 -0.25052 0.2007 C -0.25798 0.21596 -0.24826 0.19769 -0.26007 0.21341 C -0.26146 0.21526 -0.26198 0.21781 -0.26319 0.21989 C -0.26736 0.22682 -0.28385 0.24301 -0.29028 0.2474 C -0.29566 0.25804 -0.31354 0.27677 -0.32361 0.28116 C -0.32517 0.28255 -0.32656 0.28416 -0.32847 0.28532 C -0.33003 0.28624 -0.33177 0.28624 -0.33316 0.2874 C -0.33646 0.28994 -0.33976 0.29295 -0.34271 0.29596 C -0.34375 0.29711 -0.34462 0.29896 -0.34601 0.30012 C -0.35451 0.30798 -0.36476 0.31653 -0.3743 0.32139 C -0.37864 0.32971 -0.38524 0.33226 -0.39184 0.33827 C -0.39861 0.34451 -0.39427 0.34682 -0.39982 0.35307 C -0.40156 0.35515 -0.40416 0.35561 -0.40607 0.35723 C -0.40885 0.35977 -0.41163 0.36255 -0.41406 0.36578 C -0.42222 0.37665 -0.42969 0.38844 -0.43785 0.39954 C -0.44062 0.41064 -0.45139 0.4185 -0.45851 0.42497 C -0.46927 0.43468 -0.47778 0.44694 -0.49028 0.45226 C -0.49878 0.46428 -0.50729 0.46729 -0.51875 0.47145 C -0.52205 0.4726 -0.52517 0.47422 -0.5283 0.47561 C -0.52986 0.4763 -0.53316 0.47769 -0.53316 0.47769 C -0.5375 0.48648 -0.54166 0.49341 -0.54427 0.50312 C -0.54271 0.50451 -0.54114 0.50613 -0.53941 0.50729 C -0.53785 0.50821 -0.53594 0.50798 -0.53472 0.50937 C -0.52812 0.5163 -0.5342 0.51584 -0.52986 0.51584 " pathEditMode="relative" ptsTypes="fffffffffffffffffffffffffffffffffffffff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0.00972 -0.003 -0.01041 -0.00046 -0.01875 0.00347 C -0.02448 0.00601 -0.03177 0.0074 -0.03767 0.00925 C -0.05416 0.02451 -0.0342 0.00809 -0.05017 0.01688 C -0.05503 0.01966 -0.05451 0.02289 -0.0585 0.02659 C -0.06024 0.02821 -0.06284 0.0289 -0.06475 0.03029 C -0.07066 0.03468 -0.06753 0.03422 -0.07309 0.04 C -0.07934 0.04671 -0.08698 0.05295 -0.09392 0.05919 C -0.10086 0.06497 -0.096 0.06405 -0.10017 0.07075 C -0.10104 0.07237 -0.10312 0.07307 -0.10416 0.07468 C -0.11354 0.08601 -0.1184 0.09734 -0.13142 0.1052 C -0.13975 0.11677 -0.16389 0.14104 -0.17916 0.14567 C -0.18385 0.15168 -0.18715 0.15492 -0.19375 0.15908 C -0.19948 0.16671 -0.20798 0.17781 -0.21475 0.18405 C -0.225 0.19376 -0.21736 0.18243 -0.22534 0.19168 C -0.23368 0.20139 -0.2243 0.19445 -0.23559 0.20139 C -0.2401 0.2074 -0.24357 0.21064 -0.25017 0.2148 C -0.25486 0.22081 -0.25902 0.2252 -0.26267 0.23214 C -0.26666 0.24717 -0.26267 0.26266 -0.26267 0.27838 " pathEditMode="relative" rAng="0" ptsTypes="f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38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7492 C 0.02726 0.07677 0.03333 0.08024 0.04149 0.08463 C 0.04375 0.08579 0.04879 0.08717 0.05104 0.08879 C 0.06129 0.09642 0.07014 0.10613 0.08073 0.11261 C 0.08559 0.11931 0.09306 0.12648 0.09948 0.1311 C 0.10399 0.13434 0.11042 0.13596 0.11511 0.13873 C 0.12188 0.14289 0.12691 0.14821 0.13403 0.15099 C 0.14045 0.15654 0.14722 0.15677 0.15417 0.16116 C 0.1559 0.16209 0.15729 0.16417 0.15886 0.16509 C 0.16493 0.16787 0.1717 0.16763 0.17778 0.17087 C 0.18958 0.17758 0.17813 0.17342 0.19028 0.17711 C 0.19757 0.18659 0.2099 0.19099 0.21979 0.19515 C 0.22535 0.19746 0.23021 0.20278 0.23559 0.20532 C 0.24288 0.20879 0.25156 0.20995 0.25903 0.21318 C 0.26441 0.22081 0.27361 0.22359 0.2809 0.22729 C 0.30191 0.23746 0.28941 0.23399 0.3059 0.23746 C 0.31771 0.24509 0.32934 0.24995 0.34201 0.2555 C 0.34358 0.25596 0.34497 0.25711 0.34653 0.25758 C 0.34913 0.25827 0.35191 0.2585 0.35451 0.25966 C 0.35764 0.26058 0.36389 0.26359 0.36389 0.26382 C 0.37396 0.27214 0.38351 0.27376 0.39497 0.27561 C 0.40903 0.28139 0.39948 0.28093 0.42014 0.28347 C 0.42986 0.28694 0.43854 0.29133 0.44826 0.2955 C 0.45417 0.30081 0.45833 0.30544 0.46545 0.30775 C 0.48594 0.32833 0.45851 0.30243 0.47795 0.31584 C 0.49809 0.32972 0.48038 0.32347 0.4967 0.3281 C 0.50382 0.33411 0.51042 0.33711 0.51875 0.33966 C 0.52483 0.34821 0.51806 0.34058 0.52969 0.3459 C 0.53142 0.34683 0.53247 0.34914 0.5342 0.34983 C 0.53733 0.35168 0.54358 0.35399 0.54358 0.35422 C 0.54514 0.35515 0.54653 0.35677 0.54826 0.35815 C 0.55139 0.35977 0.55764 0.36209 0.55764 0.36232 C 0.56146 0.36671 0.57014 0.37388 0.57014 0.37434 C 0.57118 0.37619 0.57205 0.37827 0.57344 0.38012 C 0.57483 0.38174 0.57691 0.3822 0.57813 0.38428 C 0.57934 0.38636 0.57969 0.3896 0.58108 0.39214 C 0.58281 0.39515 0.58542 0.39746 0.5875 0.40024 C 0.58924 0.40694 0.59115 0.41133 0.59531 0.41619 C 0.59757 0.42498 0.59983 0.4333 0.60156 0.44232 C 0.60104 0.45457 0.60087 0.46636 0.6 0.47862 C 0.59948 0.48555 0.59983 0.48463 0.59688 0.48463 " pathEditMode="relative" rAng="0" ptsTypes="ffffffffffffffffffffffffffffffffffffffff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205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C 0.00348 0.00162 0.00712 0.00347 0.01077 0.00509 C 0.01268 0.00601 0.0165 0.00786 0.0165 0.00809 C 0.02379 0.01896 0.03247 0.02728 0.03872 0.04023 C 0.04289 0.05942 0.04011 0.05179 0.04601 0.06451 C 0.04653 0.06728 0.04705 0.07006 0.04775 0.07283 C 0.04879 0.07584 0.05087 0.07792 0.05174 0.08069 C 0.05521 0.09249 0.05573 0.10474 0.06077 0.11584 C 0.06598 0.14752 0.05851 0.10844 0.0665 0.1348 C 0.07066 0.14936 0.07118 0.16671 0.07934 0.1778 C 0.0823 0.19098 0.08542 0.20624 0.09236 0.21572 C 0.09566 0.23098 0.10018 0.24462 0.10521 0.25919 C 0.10834 0.28116 0.10712 0.26798 0.10712 0.29965 " pathEditMode="relative" rAng="0" ptsTypes="ffffffffffff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49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3492 C -0.00261 0.04139 -0.00313 0.04532 0.00034 0.05804 C 0.00555 0.09989 0.0026 0.14266 0.00659 0.18497 C 0.00538 0.36324 0.01614 0.33734 0.00034 0.42382 C -0.0007 0.43815 -0.00122 0.45064 -0.00452 0.46405 C -0.00434 0.46821 -0.00677 0.50613 0.00503 0.50613 " pathEditMode="relative" rAng="0" ptsTypes="fffff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2356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474E-6 C 0.02187 0.00184 0.03836 0.00577 0.05868 0.01479 C 0.06336 0.02057 0.06788 0.02312 0.07309 0.02751 C 0.08107 0.03421 0.08698 0.04115 0.09531 0.04647 C 0.10972 0.06612 0.12656 0.0793 0.14444 0.09294 C 0.15764 0.10312 0.14496 0.09317 0.15555 0.09942 C 0.15989 0.10196 0.16823 0.10774 0.16823 0.10774 C 0.17187 0.11283 0.1776 0.11814 0.18246 0.12046 C 0.18854 0.12346 0.19027 0.12115 0.19531 0.12485 C 0.20416 0.13132 0.21093 0.13757 0.22066 0.14173 C 0.23073 0.15051 0.2401 0.15791 0.25086 0.16485 C 0.25711 0.17364 0.26545 0.18173 0.27309 0.1882 C 0.275 0.19213 0.27569 0.19722 0.27777 0.20092 C 0.28003 0.20485 0.28576 0.21132 0.28576 0.21132 C 0.2868 0.2141 0.28732 0.21734 0.28889 0.21988 C 0.2901 0.22173 0.29288 0.22173 0.29357 0.22404 C 0.2967 0.23421 0.29461 0.24554 0.29843 0.25572 " pathEditMode="relative" ptsTypes="ffffffffffffffff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435" grpId="0" animBg="1"/>
      <p:bldP spid="17435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5563</TotalTime>
  <Words>378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Monotype Corsiva</vt:lpstr>
      <vt:lpstr>Times New Roman</vt:lpstr>
      <vt:lpstr>Wonderland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АНЖЕЛИКА</dc:creator>
  <cp:lastModifiedBy>Пользователь Windows</cp:lastModifiedBy>
  <cp:revision>159</cp:revision>
  <cp:lastPrinted>1601-01-01T00:00:00Z</cp:lastPrinted>
  <dcterms:created xsi:type="dcterms:W3CDTF">1601-01-01T00:00:00Z</dcterms:created>
  <dcterms:modified xsi:type="dcterms:W3CDTF">2020-07-26T19:20:34Z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