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95" r:id="rId3"/>
    <p:sldId id="315" r:id="rId4"/>
    <p:sldId id="309" r:id="rId5"/>
    <p:sldId id="259" r:id="rId6"/>
    <p:sldId id="313" r:id="rId7"/>
    <p:sldId id="305" r:id="rId8"/>
    <p:sldId id="319" r:id="rId9"/>
    <p:sldId id="301" r:id="rId10"/>
    <p:sldId id="310" r:id="rId11"/>
    <p:sldId id="320" r:id="rId12"/>
    <p:sldId id="308" r:id="rId13"/>
    <p:sldId id="324" r:id="rId14"/>
    <p:sldId id="323" r:id="rId15"/>
    <p:sldId id="307" r:id="rId16"/>
    <p:sldId id="312" r:id="rId17"/>
    <p:sldId id="317" r:id="rId18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6D1"/>
    <a:srgbClr val="3BCBDF"/>
    <a:srgbClr val="FFFF99"/>
    <a:srgbClr val="663300"/>
    <a:srgbClr val="99FF99"/>
    <a:srgbClr val="D7E6EE"/>
    <a:srgbClr val="6F9AEF"/>
    <a:srgbClr val="6DCEF1"/>
    <a:srgbClr val="99CC00"/>
    <a:srgbClr val="93D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4660" autoAdjust="0"/>
  </p:normalViewPr>
  <p:slideViewPr>
    <p:cSldViewPr>
      <p:cViewPr>
        <p:scale>
          <a:sx n="56" d="100"/>
          <a:sy n="56" d="100"/>
        </p:scale>
        <p:origin x="-181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2">
                  <c:v>окт.18</c:v>
                </c:pt>
                <c:pt idx="3">
                  <c:v> январь 2019.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 formatCode="0%">
                  <c:v>0.60000000000000042</c:v>
                </c:pt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2">
                  <c:v>окт.18</c:v>
                </c:pt>
                <c:pt idx="3">
                  <c:v> январь 2019.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88288"/>
        <c:axId val="39390208"/>
      </c:barChart>
      <c:catAx>
        <c:axId val="393882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9390208"/>
        <c:crosses val="autoZero"/>
        <c:auto val="1"/>
        <c:lblAlgn val="ctr"/>
        <c:lblOffset val="100"/>
        <c:noMultiLvlLbl val="0"/>
      </c:catAx>
      <c:valAx>
        <c:axId val="393902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938828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Verdana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866A3-DA4C-4BF5-939D-DE9B6D4B15F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D94F6-6C0B-4A3D-B24B-61FC26F7DDB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F5F1398-3A44-4BB9-9D14-99455F3423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9E8B4-0A73-493E-A636-6510BB796D8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73B11-5065-4BEC-895F-A177A1ED8A8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97924-E134-4DA0-ACBD-7D453B8B575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31EA6-7C01-4162-B32B-C7CD680233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C2EDE-3031-40BC-A265-D8B8B5801F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6FFD3-7A87-462D-B762-75B488C0EA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7D9E0-59C0-4B69-8AA0-B8D36E6FC8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691C2-ACCD-491C-B6AA-456C9D9C26F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/>
            <a:ahLst/>
            <a:cxnLst>
              <a:cxn ang="0">
                <a:pos x="0" y="368"/>
              </a:cxn>
              <a:cxn ang="0">
                <a:pos x="440" y="368"/>
              </a:cxn>
              <a:cxn ang="0">
                <a:pos x="777" y="0"/>
              </a:cxn>
              <a:cxn ang="0">
                <a:pos x="2162" y="0"/>
              </a:cxn>
              <a:cxn ang="0">
                <a:pos x="2265" y="116"/>
              </a:cxn>
              <a:cxn ang="0">
                <a:pos x="5756" y="112"/>
              </a:cxn>
              <a:cxn ang="0">
                <a:pos x="5763" y="567"/>
              </a:cxn>
              <a:cxn ang="0">
                <a:pos x="6" y="556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449" y="370"/>
              </a:cxn>
              <a:cxn ang="0">
                <a:pos x="768" y="1"/>
              </a:cxn>
              <a:cxn ang="0">
                <a:pos x="2158" y="0"/>
              </a:cxn>
              <a:cxn ang="0">
                <a:pos x="2258" y="115"/>
              </a:cxn>
              <a:cxn ang="0">
                <a:pos x="5784" y="115"/>
              </a:cxn>
              <a:cxn ang="0">
                <a:pos x="5779" y="528"/>
              </a:cxn>
              <a:cxn ang="0">
                <a:pos x="0" y="519"/>
              </a:cxn>
              <a:cxn ang="0">
                <a:pos x="0" y="371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j-lt"/>
              </a:defRPr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fld id="{7B633716-2B07-401E-A2A3-66C5D6BF3EA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92;&#1080;&#1079;&#1084;&#1080;&#1085;&#1091;&#1090;&#1082;&#1072;.3g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&#1080;&#1075;&#1088;&#1099;%20&#1076;&#1083;&#1103;%20&#1051;&#1080;&#1083;&#1080;&#1080;%20&#1050;&#1083;&#1072;&#1088;&#1080;&#1082;&#1086;&#1074;&#1085;&#1099;\8%20&#1076;&#1077;&#1076;%20&#1084;&#1086;&#1088;&#1086;&#1079;.avi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72;&#1076;&#1077;&#1083;&#1100;.3g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196752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Реализация программы дополнительного образования по обучению английскому языку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дошкольников 5-7 лет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“Funny English”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«Веселый английский»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50266" y="46930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  <a:r>
              <a:rPr lang="x-none" sz="2000" b="1">
                <a:latin typeface="Times New Roman" pitchFamily="18" charset="0"/>
                <a:cs typeface="Times New Roman" pitchFamily="18" charset="0"/>
              </a:rPr>
              <a:t>ГБОУ СОШ с. Камышла СП «Детский сад Березка»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Мансурова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Диляра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Азатовна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Образовательная деятельность</a:t>
            </a:r>
            <a:endParaRPr lang="ru-RU" dirty="0"/>
          </a:p>
        </p:txBody>
      </p:sp>
      <p:pic>
        <p:nvPicPr>
          <p:cNvPr id="6" name="Рисунок 5" descr="C:\Users\РАДИК\Desktop\Downloads\DSC_03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b="20230"/>
          <a:stretch/>
        </p:blipFill>
        <p:spPr bwMode="auto">
          <a:xfrm>
            <a:off x="2114609" y="4437112"/>
            <a:ext cx="5490845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F:\IMG_81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4"/>
          <a:stretch>
            <a:fillRect/>
          </a:stretch>
        </p:blipFill>
        <p:spPr bwMode="auto">
          <a:xfrm>
            <a:off x="4788024" y="1700808"/>
            <a:ext cx="4036060" cy="2537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55576" y="1340768"/>
            <a:ext cx="358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Открытое занятие с родителями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1412776"/>
            <a:ext cx="3638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изученной лексики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«Времена года»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4293096"/>
            <a:ext cx="4574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Открытое занятие на окружном семинаре</a:t>
            </a:r>
            <a:endParaRPr lang="ru-RU" dirty="0"/>
          </a:p>
        </p:txBody>
      </p:sp>
      <p:pic>
        <p:nvPicPr>
          <p:cNvPr id="13" name="Рисунок 12" descr="F:\Веселый английский\1\IMG_82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6" y="1700808"/>
            <a:ext cx="3584406" cy="252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физминутка.3</a:t>
            </a:r>
            <a:r>
              <a:rPr lang="en-US" dirty="0" err="1" smtClean="0">
                <a:hlinkClick r:id="rId2" action="ppaction://hlinkfile"/>
              </a:rPr>
              <a:t>gp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6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600" cy="56356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Дидактический материал:</a:t>
            </a:r>
            <a:b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88" r="16492" b="6990"/>
          <a:stretch/>
        </p:blipFill>
        <p:spPr bwMode="auto">
          <a:xfrm>
            <a:off x="5364088" y="2996952"/>
            <a:ext cx="3540668" cy="27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8 дед мороз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843083"/>
            <a:ext cx="4881712" cy="32254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2000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Электронные игры по темам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«Наши праздники» и «Цвета и фигуры»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адель.3</a:t>
            </a:r>
            <a:r>
              <a:rPr lang="en-US" dirty="0" err="1" smtClean="0">
                <a:hlinkClick r:id="rId2" action="ppaction://hlinkfile"/>
              </a:rPr>
              <a:t>gp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БЕРЁЗКА\AppData\Local\Microsoft\Windows\Temporary Internet Files\Content.Word\IMG_20190408_1504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r="4847"/>
          <a:stretch/>
        </p:blipFill>
        <p:spPr bwMode="auto">
          <a:xfrm>
            <a:off x="179512" y="1268760"/>
            <a:ext cx="3744877" cy="5124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6024" y="646943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Организация предметно-развивающей среды </a:t>
            </a:r>
          </a:p>
        </p:txBody>
      </p:sp>
      <p:pic>
        <p:nvPicPr>
          <p:cNvPr id="7" name="Рисунок 6" descr="C:\Users\БЕРЁЗКА\AppData\Local\Microsoft\Windows\Temporary Internet Files\Content.Word\IMG_20190408_15354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7" b="9027"/>
          <a:stretch/>
        </p:blipFill>
        <p:spPr bwMode="auto">
          <a:xfrm>
            <a:off x="5909121" y="3478639"/>
            <a:ext cx="3025775" cy="3058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БЕРЁЗКА\AppData\Local\Microsoft\Windows\Temporary Internet Files\Content.Word\IMG_20190408_15405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10182" r="7264" b="15610"/>
          <a:stretch/>
        </p:blipFill>
        <p:spPr bwMode="auto">
          <a:xfrm>
            <a:off x="4139952" y="1234811"/>
            <a:ext cx="2657884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94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Эмоциональная заинтересованность</a:t>
            </a:r>
            <a:endParaRPr lang="en-US" dirty="0">
              <a:latin typeface="+mn-lt"/>
            </a:endParaRPr>
          </a:p>
        </p:txBody>
      </p:sp>
      <p:graphicFrame>
        <p:nvGraphicFramePr>
          <p:cNvPr id="5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676536"/>
              </p:ext>
            </p:extLst>
          </p:nvPr>
        </p:nvGraphicFramePr>
        <p:xfrm>
          <a:off x="428596" y="1857364"/>
          <a:ext cx="822960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4500562" y="5072074"/>
            <a:ext cx="1214446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60%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6858016" y="5072074"/>
            <a:ext cx="1214446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100%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324970" y="1196752"/>
            <a:ext cx="47525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Количество детей 5-6 лет: 20 челове</a:t>
            </a:r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600" cy="738336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Уровень удовлетворенность родителей по вопросам реализации программы «Веселый английский»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1763688" y="2069269"/>
            <a:ext cx="396044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Количество запросов: 18 ч. -98%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655222"/>
            <a:ext cx="1899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2018 год</a:t>
            </a:r>
          </a:p>
          <a:p>
            <a:pPr algn="ctr"/>
            <a:r>
              <a:rPr lang="ru-RU" sz="2800" dirty="0" smtClean="0"/>
              <a:t>начало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724128" y="35370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22185" y="4071953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родителей: 100%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9389"/>
            <a:ext cx="5940425" cy="334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772816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</a:t>
            </a:r>
            <a:r>
              <a:rPr lang="en-US" sz="88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ru-RU" sz="88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428736"/>
            <a:ext cx="9143272" cy="5162677"/>
            <a:chOff x="160" y="1159"/>
            <a:chExt cx="5439" cy="2982"/>
          </a:xfrm>
        </p:grpSpPr>
        <p:sp>
          <p:nvSpPr>
            <p:cNvPr id="79876" name="AutoShape 4"/>
            <p:cNvSpPr>
              <a:spLocks noChangeArrowheads="1"/>
            </p:cNvSpPr>
            <p:nvPr/>
          </p:nvSpPr>
          <p:spPr bwMode="gray">
            <a:xfrm>
              <a:off x="3772" y="1845"/>
              <a:ext cx="1827" cy="2204"/>
            </a:xfrm>
            <a:prstGeom prst="chevron">
              <a:avLst>
                <a:gd name="adj" fmla="val 16468"/>
              </a:avLst>
            </a:prstGeom>
            <a:solidFill>
              <a:schemeClr val="accent2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endParaRPr lang="ru-RU" dirty="0" smtClean="0"/>
            </a:p>
            <a:p>
              <a:r>
                <a:rPr lang="ru-RU" sz="1600" dirty="0" smtClean="0"/>
                <a:t>Внедрение в образовательную деятельность ДОУ дополнительной модифицирован-ной программы по обучению английскому языку детей</a:t>
              </a:r>
            </a:p>
            <a:p>
              <a:r>
                <a:rPr lang="ru-RU" sz="1600" dirty="0" smtClean="0"/>
                <a:t> 5-7 лет «Веселый английский»</a:t>
              </a:r>
            </a:p>
            <a:p>
              <a:endParaRPr lang="ru-RU" sz="1600" dirty="0" smtClean="0"/>
            </a:p>
            <a:p>
              <a:endParaRPr lang="ru-RU" sz="1600" dirty="0" smtClean="0"/>
            </a:p>
            <a:p>
              <a:endParaRPr lang="ru-RU" sz="1600" dirty="0"/>
            </a:p>
          </p:txBody>
        </p:sp>
        <p:sp>
          <p:nvSpPr>
            <p:cNvPr id="79877" name="AutoShape 5"/>
            <p:cNvSpPr>
              <a:spLocks noChangeArrowheads="1"/>
            </p:cNvSpPr>
            <p:nvPr/>
          </p:nvSpPr>
          <p:spPr bwMode="gray">
            <a:xfrm>
              <a:off x="1895" y="2097"/>
              <a:ext cx="2141" cy="2044"/>
            </a:xfrm>
            <a:prstGeom prst="chevron">
              <a:avLst>
                <a:gd name="adj" fmla="val 1784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marL="342900" indent="-342900"/>
              <a:endParaRPr lang="ru-RU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342900" indent="-342900"/>
              <a:r>
                <a:rPr lang="ru-RU" sz="1600" dirty="0" smtClean="0">
                  <a:solidFill>
                    <a:schemeClr val="tx1">
                      <a:lumMod val="75000"/>
                    </a:schemeClr>
                  </a:solidFill>
                </a:rPr>
                <a:t>Формирование иноязычных устноречевых навыков и умений, рассматриваемых в тесной связи с процессом социализации ребёнка и развитием его познавательных способностей</a:t>
              </a:r>
            </a:p>
            <a:p>
              <a:pPr marL="342900" indent="-342900"/>
              <a:endParaRPr lang="ru-RU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9878" name="AutoShape 6"/>
            <p:cNvSpPr>
              <a:spLocks noChangeArrowheads="1"/>
            </p:cNvSpPr>
            <p:nvPr/>
          </p:nvSpPr>
          <p:spPr bwMode="gray">
            <a:xfrm>
              <a:off x="160" y="1802"/>
              <a:ext cx="1997" cy="2320"/>
            </a:xfrm>
            <a:prstGeom prst="chevron">
              <a:avLst>
                <a:gd name="adj" fmla="val 17842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endParaRPr lang="ru-RU" sz="1100" dirty="0" smtClean="0"/>
            </a:p>
            <a:p>
              <a:pPr>
                <a:buFontTx/>
                <a:buChar char="-"/>
              </a:pPr>
              <a:r>
                <a:rPr lang="ru-RU" sz="1200" b="1" dirty="0" smtClean="0"/>
                <a:t>Перспективность обучения иностранным языкам в плане  совершенствования личности ребёнка, его гуманитарного развития и приобщения к общекультурным ценностям;</a:t>
              </a:r>
            </a:p>
            <a:p>
              <a:pPr>
                <a:buFontTx/>
                <a:buChar char="-"/>
              </a:pPr>
              <a:r>
                <a:rPr lang="ru-RU" sz="1200" b="1" dirty="0" smtClean="0"/>
                <a:t>Обеспечение преемственности на ступенях дошкольного и начального образования </a:t>
              </a:r>
            </a:p>
            <a:p>
              <a:r>
                <a:rPr lang="ru-RU" sz="1100" b="1" dirty="0"/>
                <a:t>- Удовлетворение потребности (запросов) родителей в реализации программ дополнительного образования (изучение английского языка);</a:t>
              </a:r>
            </a:p>
            <a:p>
              <a:endParaRPr lang="ru-RU" sz="1100" dirty="0" smtClean="0"/>
            </a:p>
            <a:p>
              <a:endParaRPr lang="ru-RU" sz="1100" dirty="0"/>
            </a:p>
          </p:txBody>
        </p:sp>
        <p:sp>
          <p:nvSpPr>
            <p:cNvPr id="79879" name="AutoShape 7"/>
            <p:cNvSpPr>
              <a:spLocks noChangeArrowheads="1"/>
            </p:cNvSpPr>
            <p:nvPr/>
          </p:nvSpPr>
          <p:spPr bwMode="gray">
            <a:xfrm>
              <a:off x="372" y="1159"/>
              <a:ext cx="1391" cy="413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sz="2000" b="1" dirty="0" smtClean="0">
                  <a:solidFill>
                    <a:schemeClr val="tx1">
                      <a:lumMod val="75000"/>
                    </a:schemeClr>
                  </a:solidFill>
                </a:rPr>
                <a:t>Актуальность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9880" name="AutoShape 8"/>
            <p:cNvSpPr>
              <a:spLocks noChangeArrowheads="1"/>
            </p:cNvSpPr>
            <p:nvPr/>
          </p:nvSpPr>
          <p:spPr bwMode="gray">
            <a:xfrm>
              <a:off x="2167" y="1440"/>
              <a:ext cx="1296" cy="362"/>
            </a:xfrm>
            <a:prstGeom prst="roundRect">
              <a:avLst>
                <a:gd name="adj" fmla="val 50000"/>
              </a:avLst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75000"/>
                    </a:schemeClr>
                  </a:solidFill>
                </a:rPr>
                <a:t>Проблемы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9881" name="AutoShape 9"/>
            <p:cNvSpPr>
              <a:spLocks noChangeArrowheads="1"/>
            </p:cNvSpPr>
            <p:nvPr/>
          </p:nvSpPr>
          <p:spPr bwMode="gray">
            <a:xfrm>
              <a:off x="3857" y="1200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75000"/>
                    </a:schemeClr>
                  </a:solidFill>
                </a:rPr>
                <a:t>Решение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26876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Программа составлена для детей старшего дошкольного возраста (5-7 лет). 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Срок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реализации дополнительной образовательной программы «Веселый английский»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рассчитан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два учебных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года. </a:t>
            </a: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соответствии с программой  проводится 1 раз в неделю во второй половине дня в рамках кружковой 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0" y="0"/>
            <a:ext cx="9144000" cy="200024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2000240"/>
            <a:ext cx="4286280" cy="464347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2000240"/>
            <a:ext cx="4357718" cy="464347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715436" cy="1883608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программы «Веселый английский»: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воспитание и развитие детей средствами иностранного языка  в процессе практического овладения им как инструментом общения,  формировать умения и навыки общения на основе различных видов детской предметно-практической деятельности.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928803"/>
            <a:ext cx="4352956" cy="464347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1. 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Ознакомление с основными звуками фонетического строя и развитие артикуляционного аппарата.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 Формирование навыков понимания элементарных языковых явлений и умения сопоставлять простые целостные конструкции как блок на родном языке в сравнении с изучаемым языком.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3. Развитие коммуникативных умений и навыков.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4.Воспитание и развитие личности ребенка посредством приобщения к культуре англоязычных стран с помощью детского фольклора.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5. Ознакомить детей с несложной лексикой, доступной и соответствующей их уровню развития.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000240"/>
            <a:ext cx="4286280" cy="457203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Ожидаемые результаты: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Дети произносят короткие фразы на английском языке и знают  30-50 слов.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Понимают на слух иноязычную речь, однократно предъявляемую педагогом; строят и произносят простое предложение.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Сформированы навыки общения, готовности к совместной деятельности со взрослыми и сверстниками.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Сформированы элементарные знания о культуре англоязычных стран 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536149" y="1863175"/>
            <a:ext cx="500066" cy="571504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071934" y="4000504"/>
            <a:ext cx="714380" cy="500066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3568" y="1700808"/>
            <a:ext cx="8280920" cy="973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9608" y="332656"/>
            <a:ext cx="6448800" cy="993056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>Основы построения программы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«Веселый английский»</a:t>
            </a:r>
            <a:endParaRPr lang="en-US" sz="2400" b="1" dirty="0">
              <a:latin typeface="+mn-lt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3140968"/>
            <a:ext cx="7920880" cy="3544592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Учебно-методический комплект И. А. Шишковой, М. Е.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Вербовской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«Английский для малышей»  под ред. Н. А.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(М.: ООО «Издательство 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Росмэн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Пресс», 2004).</a:t>
            </a:r>
          </a:p>
          <a:p>
            <a:pPr lvl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«Программа обучению английскому языку детей дошкольного возраста», автор – М.Н. Евсеева (М.: изд. «Панорама», 2006).</a:t>
            </a:r>
          </a:p>
          <a:p>
            <a:pPr lvl="1">
              <a:lnSpc>
                <a:spcPct val="80000"/>
              </a:lnSpc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Земченкова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Т.В., Английский для дошкольников: Старшая и подготовительная группы (М.:ВАКО, 2008)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3528" y="1335832"/>
            <a:ext cx="864096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Теоретическими основами разработки программы являются:</a:t>
            </a:r>
          </a:p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сследования Л.С.Выготского, Д.Б.Эльконина,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дагогов  Б.Н. Аванесова, Н.Т. Терехова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использовании игровых средств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обучении детей дошкольного возраста иностранному языку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учебное пособие И.Л.Шолпо </a:t>
            </a:r>
          </a:p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 научить детей говорить по-английски»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920880" cy="389745"/>
          </a:xfrm>
        </p:spPr>
        <p:txBody>
          <a:bodyPr/>
          <a:lstStyle/>
          <a:p>
            <a:pPr lvl="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Учебно-тематический план в старшей группе (5-6 лет)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460377"/>
              </p:ext>
            </p:extLst>
          </p:nvPr>
        </p:nvGraphicFramePr>
        <p:xfrm>
          <a:off x="-12517" y="1268760"/>
          <a:ext cx="9147141" cy="4946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1114"/>
                <a:gridCol w="2262947"/>
                <a:gridCol w="2262947"/>
                <a:gridCol w="1471114"/>
                <a:gridCol w="1679019"/>
              </a:tblGrid>
              <a:tr h="85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 dirty="0">
                          <a:effectLst/>
                        </a:rPr>
                        <a:t>Месяц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 dirty="0">
                          <a:effectLst/>
                        </a:rPr>
                        <a:t>№ занятия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 dirty="0">
                          <a:effectLst/>
                        </a:rPr>
                        <a:t>Тема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Количество занятий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В том числе практических занятий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8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Сентябрь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1 - 2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Приветствие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3 - 4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 dirty="0">
                          <a:effectLst/>
                        </a:rPr>
                        <a:t>Знакомство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8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Октябрь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5 - 6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Мои любимцы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7 - 8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Счет от 1 до 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Ноябрь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9 - 13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Цвет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Декабрь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14 - 17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Семья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Январь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18 - 20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Это 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Февраль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21 - 24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Мой дом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Март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25 - 28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Фрукты и овощи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9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Апрель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 – 30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Магазин игрушек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31 - 32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Диагностика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Май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33 - 37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Магазин игрушек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83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Итого в год: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 dirty="0">
                          <a:effectLst/>
                        </a:rPr>
                        <a:t>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96256" y="1384702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195634"/>
              </p:ext>
            </p:extLst>
          </p:nvPr>
        </p:nvGraphicFramePr>
        <p:xfrm>
          <a:off x="395536" y="1318564"/>
          <a:ext cx="8280922" cy="5539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8235"/>
                <a:gridCol w="2150840"/>
                <a:gridCol w="2150840"/>
                <a:gridCol w="1398235"/>
                <a:gridCol w="1182772"/>
              </a:tblGrid>
              <a:tr h="737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 dirty="0">
                          <a:effectLst/>
                        </a:rPr>
                        <a:t>Месяц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№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занятия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Тема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Количество занятий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В том числе практических занятий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10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Сентябрь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– 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Магазин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Диагностика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6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Октябрь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5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Магазин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Моя семья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 dirty="0">
                          <a:effectLst/>
                        </a:rPr>
                        <a:t>7 - 8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Счет 1 - 10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6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Ноябрь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9 - 10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Цвет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11 - 13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Наша квартира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6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Декабрь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14 - 15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Времена года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16 - 17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Утро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Январь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18 - 20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Дни  недели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Февраль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21 - 24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Алфавит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Март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25 - 28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Алфавит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6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Апрель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29 - 31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Профессия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Диагностика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10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spc="-60">
                          <a:effectLst/>
                        </a:rPr>
                        <a:t>Май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Профессия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34 - 37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Цветы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63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 dirty="0">
                          <a:effectLst/>
                        </a:rPr>
                        <a:t>Итого в год: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 dirty="0">
                          <a:effectLst/>
                        </a:rPr>
                        <a:t>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 dirty="0">
                          <a:effectLst/>
                        </a:rPr>
                        <a:t>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Учебно-тематический план в подготовительной группе (6-7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08640" cy="504056"/>
          </a:xfrm>
        </p:spPr>
        <p:txBody>
          <a:bodyPr/>
          <a:lstStyle/>
          <a:p>
            <a:r>
              <a:rPr lang="ru-RU" sz="2400" b="1" dirty="0"/>
              <a:t>Перспективное планирование занятий (первый год обучения)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62372"/>
              </p:ext>
            </p:extLst>
          </p:nvPr>
        </p:nvGraphicFramePr>
        <p:xfrm>
          <a:off x="395536" y="1412775"/>
          <a:ext cx="8424935" cy="5040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6749"/>
                <a:gridCol w="1146749"/>
                <a:gridCol w="1175419"/>
                <a:gridCol w="1220994"/>
                <a:gridCol w="1220994"/>
                <a:gridCol w="838010"/>
                <a:gridCol w="838010"/>
                <a:gridCol w="838010"/>
              </a:tblGrid>
              <a:tr h="201479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Приветствие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 hop-hop I jump-jump Good morning! Good-bye!</a:t>
                      </a:r>
                      <a:endParaRPr lang="ru-RU" sz="8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-3175">
                        <a:lnSpc>
                          <a:spcPts val="910"/>
                        </a:lnSpc>
                        <a:spcAft>
                          <a:spcPts val="0"/>
                        </a:spcAft>
                        <a:tabLst>
                          <a:tab pos="189230" algn="l"/>
                        </a:tabLst>
                      </a:pPr>
                      <a:r>
                        <a:rPr lang="en-US" sz="1000">
                          <a:effectLst/>
                        </a:rPr>
                        <a:t>—	Good morn­ing!</a:t>
                      </a:r>
                      <a:endParaRPr lang="ru-RU" sz="800">
                        <a:effectLst/>
                      </a:endParaRPr>
                    </a:p>
                    <a:p>
                      <a:pPr marL="3175" indent="-3175">
                        <a:lnSpc>
                          <a:spcPts val="910"/>
                        </a:lnSpc>
                        <a:spcAft>
                          <a:spcPts val="0"/>
                        </a:spcAft>
                        <a:tabLst>
                          <a:tab pos="189230" algn="l"/>
                        </a:tabLst>
                      </a:pPr>
                      <a:r>
                        <a:rPr lang="en-US" sz="1000">
                          <a:effectLst/>
                        </a:rPr>
                        <a:t>—	Good morn­ing!</a:t>
                      </a:r>
                      <a:endParaRPr lang="ru-RU" sz="800">
                        <a:effectLst/>
                      </a:endParaRPr>
                    </a:p>
                    <a:p>
                      <a:pPr indent="170815" algn="just">
                        <a:lnSpc>
                          <a:spcPts val="91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en-US" sz="1000">
                          <a:effectLst/>
                        </a:rPr>
                        <a:t>—	Hello, Sasha!</a:t>
                      </a:r>
                      <a:endParaRPr lang="ru-RU" sz="1200">
                        <a:effectLst/>
                      </a:endParaRPr>
                    </a:p>
                    <a:p>
                      <a:pPr marL="3175" indent="-3175">
                        <a:lnSpc>
                          <a:spcPts val="910"/>
                        </a:lnSpc>
                        <a:spcAft>
                          <a:spcPts val="0"/>
                        </a:spcAft>
                        <a:tabLst>
                          <a:tab pos="189230" algn="l"/>
                        </a:tabLst>
                      </a:pPr>
                      <a:r>
                        <a:rPr lang="ru-RU" sz="1000">
                          <a:effectLst/>
                        </a:rPr>
                        <a:t>—	</a:t>
                      </a:r>
                      <a:r>
                        <a:rPr lang="en-US" sz="1000">
                          <a:effectLst/>
                        </a:rPr>
                        <a:t>Hi, Winnie-the-Pooh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"Good morning"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"Good morning"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"Little frog"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5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Yes, </a:t>
                      </a:r>
                      <a:r>
                        <a:rPr lang="ru-RU" sz="1000">
                          <a:effectLst/>
                        </a:rPr>
                        <a:t>по</a:t>
                      </a:r>
                      <a:r>
                        <a:rPr lang="en-US" sz="1000">
                          <a:effectLst/>
                        </a:rPr>
                        <a:t>, hello, hi, I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-3175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What is your name? My name is...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ts val="935"/>
                        </a:lnSpc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000">
                          <a:effectLst/>
                        </a:rPr>
                        <a:t>—	What is your name?</a:t>
                      </a:r>
                      <a:endParaRPr lang="ru-RU" sz="800">
                        <a:effectLst/>
                      </a:endParaRPr>
                    </a:p>
                    <a:p>
                      <a:pPr marL="6350" indent="-6350">
                        <a:lnSpc>
                          <a:spcPts val="935"/>
                        </a:lnSpc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000">
                          <a:effectLst/>
                        </a:rPr>
                        <a:t>—	My name is Sasha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"Good morning"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"Hello!" — </a:t>
                      </a:r>
                      <a:r>
                        <a:rPr lang="ru-RU" sz="1000">
                          <a:effectLst/>
                        </a:rPr>
                        <a:t>здравствуй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"Yes, no", "Little frog"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0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-3175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Jump-jump Hop-hop A rabbit A bear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-3175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Good-bye! I'm sorry! I'm glad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-3175">
                        <a:lnSpc>
                          <a:spcPts val="91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en-US" sz="1000">
                          <a:effectLst/>
                        </a:rPr>
                        <a:t>—	What's your name?</a:t>
                      </a:r>
                      <a:endParaRPr lang="ru-RU" sz="800">
                        <a:effectLst/>
                      </a:endParaRPr>
                    </a:p>
                    <a:p>
                      <a:pPr marL="6350" indent="-6350">
                        <a:lnSpc>
                          <a:spcPts val="910"/>
                        </a:lnSpc>
                        <a:spcAft>
                          <a:spcPts val="0"/>
                        </a:spcAft>
                        <a:tabLst>
                          <a:tab pos="189230" algn="l"/>
                        </a:tabLst>
                      </a:pPr>
                      <a:r>
                        <a:rPr lang="en-US" sz="1000">
                          <a:effectLst/>
                        </a:rPr>
                        <a:t>—	My name is Sasha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"Good morning"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0815" algn="just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"What is your</a:t>
                      </a:r>
                      <a:endParaRPr lang="ru-RU" sz="1200">
                        <a:effectLst/>
                      </a:endParaRPr>
                    </a:p>
                    <a:p>
                      <a:pPr indent="170815" algn="just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name?"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0815" algn="just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"What's your</a:t>
                      </a:r>
                      <a:endParaRPr lang="ru-RU" sz="1200">
                        <a:effectLst/>
                      </a:endParaRPr>
                    </a:p>
                    <a:p>
                      <a:pPr indent="170815" algn="just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name?";</a:t>
                      </a:r>
                      <a:endParaRPr lang="ru-RU" sz="1200">
                        <a:effectLst/>
                      </a:endParaRPr>
                    </a:p>
                    <a:p>
                      <a:pPr indent="170815" algn="just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"I'm sorry..."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09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Excuse me</a:t>
                      </a:r>
                      <a:endParaRPr lang="ru-RU" sz="800">
                        <a:effectLst/>
                      </a:endParaRPr>
                    </a:p>
                    <a:p>
                      <a:pPr marL="3175" indent="-3175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 mouse A cat He, she, we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-3175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Sit down! Stand up!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— What's your name?</a:t>
                      </a:r>
                      <a:endParaRPr lang="ru-RU" sz="800">
                        <a:effectLst/>
                      </a:endParaRPr>
                    </a:p>
                    <a:p>
                      <a:pPr marL="3175" indent="-3175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My name is Sa­sha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-3175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"Good morning"</a:t>
                      </a:r>
                      <a:endParaRPr lang="ru-RU" sz="8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0815" algn="just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"What is</a:t>
                      </a:r>
                      <a:endParaRPr lang="ru-RU" sz="1200">
                        <a:effectLst/>
                      </a:endParaRPr>
                    </a:p>
                    <a:p>
                      <a:pPr indent="170815" algn="just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your</a:t>
                      </a:r>
                      <a:endParaRPr lang="ru-RU" sz="1200">
                        <a:effectLst/>
                      </a:endParaRPr>
                    </a:p>
                    <a:p>
                      <a:pPr indent="170815" algn="just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name?"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0815" algn="just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"What is</a:t>
                      </a:r>
                      <a:endParaRPr lang="ru-RU" sz="1200" dirty="0">
                        <a:effectLst/>
                      </a:endParaRPr>
                    </a:p>
                    <a:p>
                      <a:pPr indent="170815" algn="just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your</a:t>
                      </a:r>
                      <a:endParaRPr lang="ru-RU" sz="1200" dirty="0">
                        <a:effectLst/>
                      </a:endParaRPr>
                    </a:p>
                    <a:p>
                      <a:pPr indent="170815" algn="just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name?"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2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+mn-lt"/>
              </a:rPr>
              <a:t>Диагностика освоения детьми 5-7 лет программного материала</a:t>
            </a:r>
            <a:endParaRPr lang="en-US" sz="2000" b="1" dirty="0">
              <a:latin typeface="+mn-lt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528" y="1337733"/>
            <a:ext cx="8424935" cy="3872884"/>
            <a:chOff x="478" y="1248"/>
            <a:chExt cx="4762" cy="182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71685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86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87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88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779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89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90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1691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2107" y="2465"/>
                <a:ext cx="1326" cy="33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71695" name="AutoShape 15"/>
            <p:cNvSpPr>
              <a:spLocks noChangeArrowheads="1"/>
            </p:cNvSpPr>
            <p:nvPr/>
          </p:nvSpPr>
          <p:spPr bwMode="gray">
            <a:xfrm>
              <a:off x="528" y="1920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6" name="AutoShape 16"/>
            <p:cNvSpPr>
              <a:spLocks noChangeArrowheads="1"/>
            </p:cNvSpPr>
            <p:nvPr/>
          </p:nvSpPr>
          <p:spPr bwMode="gray">
            <a:xfrm>
              <a:off x="528" y="1584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8" name="AutoShape 18"/>
            <p:cNvSpPr>
              <a:spLocks noChangeArrowheads="1"/>
            </p:cNvSpPr>
            <p:nvPr/>
          </p:nvSpPr>
          <p:spPr bwMode="gray">
            <a:xfrm>
              <a:off x="3984" y="1920"/>
              <a:ext cx="12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9" name="AutoShape 19"/>
            <p:cNvSpPr>
              <a:spLocks noChangeArrowheads="1"/>
            </p:cNvSpPr>
            <p:nvPr/>
          </p:nvSpPr>
          <p:spPr bwMode="gray">
            <a:xfrm>
              <a:off x="3984" y="1584"/>
              <a:ext cx="12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0" name="Text Box 20"/>
            <p:cNvSpPr txBox="1">
              <a:spLocks noChangeArrowheads="1"/>
            </p:cNvSpPr>
            <p:nvPr/>
          </p:nvSpPr>
          <p:spPr bwMode="gray">
            <a:xfrm>
              <a:off x="2159" y="1888"/>
              <a:ext cx="1250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</a:rPr>
                <a:t>Педагогическая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</a:rPr>
                <a:t>диагностика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1702" name="Text Box 22"/>
            <p:cNvSpPr txBox="1">
              <a:spLocks noChangeArrowheads="1"/>
            </p:cNvSpPr>
            <p:nvPr/>
          </p:nvSpPr>
          <p:spPr bwMode="gray">
            <a:xfrm>
              <a:off x="627" y="1662"/>
              <a:ext cx="97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Говорение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1703" name="Text Box 23"/>
            <p:cNvSpPr txBox="1">
              <a:spLocks noChangeArrowheads="1"/>
            </p:cNvSpPr>
            <p:nvPr/>
          </p:nvSpPr>
          <p:spPr bwMode="gray">
            <a:xfrm>
              <a:off x="4199" y="1708"/>
              <a:ext cx="76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Лексика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1705" name="Text Box 25"/>
            <p:cNvSpPr txBox="1">
              <a:spLocks noChangeArrowheads="1"/>
            </p:cNvSpPr>
            <p:nvPr/>
          </p:nvSpPr>
          <p:spPr bwMode="gray">
            <a:xfrm>
              <a:off x="478" y="2030"/>
              <a:ext cx="119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Аудирование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1706" name="Text Box 26"/>
            <p:cNvSpPr txBox="1">
              <a:spLocks noChangeArrowheads="1"/>
            </p:cNvSpPr>
            <p:nvPr/>
          </p:nvSpPr>
          <p:spPr bwMode="gray">
            <a:xfrm>
              <a:off x="4000" y="2030"/>
              <a:ext cx="124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Фонетика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1704" y="5210616"/>
            <a:ext cx="9122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Диагностическое обследование умений и навыков детей старшей и подготовительной группы по английскому языку проводится два раза в год (октябрь и май) в форме итоговых занятий и индивидуальной беседы.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проведения диагностического обследования и протоколы обследования предоставлены в приложении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/>
              <a:t>Рабочей программы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дачная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1592</TotalTime>
  <Words>951</Words>
  <Application>Microsoft Office PowerPoint</Application>
  <PresentationFormat>Экран (4:3)</PresentationFormat>
  <Paragraphs>275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удачная</vt:lpstr>
      <vt:lpstr>Презентация PowerPoint</vt:lpstr>
      <vt:lpstr>Презентация PowerPoint</vt:lpstr>
      <vt:lpstr>Презентация PowerPoint</vt:lpstr>
      <vt:lpstr>Цель программы «Веселый английский»: воспитание и развитие детей средствами иностранного языка  в процессе практического овладения им как инструментом общения,  формировать умения и навыки общения на основе различных видов детской предметно-практической деятельности. </vt:lpstr>
      <vt:lpstr>Основы построения программы  «Веселый английский»</vt:lpstr>
      <vt:lpstr>Учебно-тематический план в старшей группе (5-6 лет) </vt:lpstr>
      <vt:lpstr>Учебно-тематический план в подготовительной группе (6-7 лет)</vt:lpstr>
      <vt:lpstr>Перспективное планирование занятий (первый год обучения) </vt:lpstr>
      <vt:lpstr>Диагностика освоения детьми 5-7 лет программного материала</vt:lpstr>
      <vt:lpstr>Образовательная деятельность</vt:lpstr>
      <vt:lpstr>Презентация PowerPoint</vt:lpstr>
      <vt:lpstr>Дидактический материал: </vt:lpstr>
      <vt:lpstr>Презентация PowerPoint</vt:lpstr>
      <vt:lpstr>Презентация PowerPoint</vt:lpstr>
      <vt:lpstr>Эмоциональная заинтересованность</vt:lpstr>
      <vt:lpstr> Уровень удовлетворенность родителей по вопросам реализации программы «Веселый английский»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</dc:creator>
  <cp:lastModifiedBy>БЕРЁЗКА</cp:lastModifiedBy>
  <cp:revision>184</cp:revision>
  <dcterms:created xsi:type="dcterms:W3CDTF">2013-11-23T16:03:12Z</dcterms:created>
  <dcterms:modified xsi:type="dcterms:W3CDTF">2019-04-08T12:19:54Z</dcterms:modified>
</cp:coreProperties>
</file>